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80" r:id="rId3"/>
    <p:sldId id="282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322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340" r:id="rId22"/>
    <p:sldId id="276" r:id="rId23"/>
    <p:sldId id="277" r:id="rId24"/>
    <p:sldId id="279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37" r:id="rId39"/>
    <p:sldId id="338" r:id="rId40"/>
    <p:sldId id="321" r:id="rId41"/>
    <p:sldId id="323" r:id="rId42"/>
    <p:sldId id="324" r:id="rId43"/>
    <p:sldId id="326" r:id="rId44"/>
    <p:sldId id="327" r:id="rId45"/>
    <p:sldId id="328" r:id="rId46"/>
    <p:sldId id="261" r:id="rId47"/>
    <p:sldId id="339" r:id="rId48"/>
    <p:sldId id="341" r:id="rId49"/>
    <p:sldId id="331" r:id="rId50"/>
    <p:sldId id="332" r:id="rId51"/>
    <p:sldId id="333" r:id="rId52"/>
    <p:sldId id="334" r:id="rId53"/>
    <p:sldId id="335" r:id="rId54"/>
    <p:sldId id="336" r:id="rId55"/>
  </p:sldIdLst>
  <p:sldSz cx="9144000" cy="6858000" type="screen4x3"/>
  <p:notesSz cx="9928225" cy="6797675"/>
  <p:embeddedFontLst>
    <p:embeddedFont>
      <p:font typeface="맑은 고딕" panose="020B0503020000020004" pitchFamily="50" charset="-127"/>
      <p:regular r:id="rId58"/>
      <p:bold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  <p:embeddedFont>
      <p:font typeface="Tahoma" panose="020B0604030504040204" pitchFamily="34" charset="0"/>
      <p:regular r:id="rId64"/>
      <p:bold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70" autoAdjust="0"/>
  </p:normalViewPr>
  <p:slideViewPr>
    <p:cSldViewPr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10:10:03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6491 13317 0,'18'0'203,"-1"0"-188,54 0 1,-36 0 15,18 0-15,-18 0 0,1 0-16,-19 0 15,1 0-15,0 0 31,-1 0-15,1 0 31,0 0-31,34 0-1,-34 0 1,35 0-1,18 0 1,-54 0 0,1 0-1,-1 0 17,1 0-1,17 0 0,1 0-15,-1 0-16,0 0 15,0 0-15,-17 0 0,17 0 16,-17 0 15,0 0 0,-1 0 32,1 0-47,17 0-1,-17 0 1,35 0-1,0 0 1,-18 0 0,36 0-1,-36 0 1,0 0 0,-17 0-1,-1 0 48,1 0-32,35 0-15,-18 0-1,0 0 1,1 0-1,-1 18 17,-17-18-17,35 0 1,-36 0 0,19 0-1,52 0 1,-35 0-1,35 0 1,-53 0 0,0 0-1,1 0 95,-1 0-95,0 0 1,0 0 0,36 0-1,17 0 1,-70 0-16,0 0 15,-1 0-15,1 0 16,-1 0-16,1 0 16,17 0 62,36 0-63,-53 0 1,52 0 0,54 0-1,-54 0 1,89 0 0,-36 0-1,1 0 1,-107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04T10:10:09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4674 8290 0,'53'0'219,"124"0"-204,34 0 1,-123 0-1,-17 0-15,-18 0 16,0 0-16,-18 0 16,-17 0 171,17 0-156,0 0-15,18 0 0,18 0-1,-18 0 1,53 0 0,-71 0-16,-18 0 15,1 0 63,17 0-46,18 0-17,53 0 16,-18 0-15,-17 0 0,-53 0-1,-1 0 1,36 0 109,0 0-109,53 0-1,70 0 16,-88 0-15,-70 0-16,0 0 16,-1 0-16,1 0 31,-18-17 0,18 17 0,-1 0 16,1 0-31,0 0 0,87 0-1,19 0 1,-18 0-1,17 0 17,-88 0-17,-17 0 1,0 0 109,-1 0-109,72 0-1,-37 0 1,19 0-16,0 0 15,-36 0 1,18 0-16,17 0 16,-52 0-1,0 0 1,17 0 109,0 0-109,89 0-1,17 0 1,-53 0 15,-35 0-31,53 0 16,-89 0-16,1 0 15,0 0 1,-1 0-16,1 0 62,17 0-46,0 0 15,-17 0-31,17 0 16,54 0 0,16 0-1,-69 0 1,-19 0-1,19 0 1,-1 0 0,0 0-1,18 0 1,53 0 0,-71 0-1,36 0 1,-18 0-1,-18 0 95,53 0-79,-53 0-15,89 0-1,-1 0 1,-105 0 15,0 0-15,34 0 31,1 0-32,36 0-15,-1 0 16,-35 0 0,0 0-1,52 17 1,-87-17-16,35 0 15,-35 0 17,17 0-17,53 0 1,-17 0 15,17 0-15,-53 0-16,18 0 15,-18 0-15,1 0 16,-1 18 0,0-18-1,0 0-15,-17 0 16,0 0 15,35 53 16,88-36-31,0-17 15,18 18-15,-142-18-1,19 0 79,-19 0-78,54 0-1,-1 0 1,36 0-1,-18 0 1,71 0 0,-18 0-1,-70 0 17,-54 0-17,1 0 32,35 0-31,-18 0-1,18 0-15,-18 0 16,1 0 0,-1 0-1,71 0 1,-36 0-1,19 0 1,-72 0-16,107 0 78,-71 0-47,-36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2019/9/4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nintendo_wii.avi" TargetMode="External"/><Relationship Id="rId1" Type="http://schemas.microsoft.com/office/2007/relationships/media" Target="file:///D:\clouds\Dropbox\lectures\cit_overview%20-%20game_programming\01_introduction\nintendo_wii.avi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_production\01_introduction%20-%202\ps4.mp4" TargetMode="External"/><Relationship Id="rId1" Type="http://schemas.microsoft.com/office/2007/relationships/media" Target="file:///D:\clouds\Dropbox\lectures\2_game_production\01_introduction%20-%202\ps4.mp4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1_introduction%20-%202\kungfu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_production\01_introduction%20-%202\hearthstone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0.png"/><Relationship Id="rId2" Type="http://schemas.openxmlformats.org/officeDocument/2006/relationships/video" Target="file:///D:\clouds\Dropbox\lectures\2_game_production\01_introduction%20-%202\raiden.avi" TargetMode="External"/><Relationship Id="rId1" Type="http://schemas.microsoft.com/office/2007/relationships/media" Target="file:///D:\clouds\Dropbox\lectures\2_game_production\01_introduction%20-%202\raiden.avi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file:///D:\clouds\Dropbox\lectures\cit_overview%20-%20game_programming\01_introduction\raiden_student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vr_ar_game_basic\01_introduction\street_fighter_5.mp4" TargetMode="External"/><Relationship Id="rId1" Type="http://schemas.microsoft.com/office/2007/relationships/media" Target="file:///D:\clouds\Dropbox\lectures\2_vr_ar_game_basic\01_introduction\street_fighter_5.mp4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game_programming,%20CIT&#44060;&#47200;\01_introduction\starcraft_2.avi" TargetMode="External"/><Relationship Id="rId1" Type="http://schemas.microsoft.com/office/2007/relationships/media" Target="file:///D:\clouds\Dropbox\lectures\game_programming,%20CIT&#44060;&#47200;\01_introduction\starcraft_2.avi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game_programming,%20CIT&#44060;&#47200;\01_introduction\dirt_3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dmt.wmv" TargetMode="External"/><Relationship Id="rId1" Type="http://schemas.microsoft.com/office/2007/relationships/media" Target="file:///D:\clouds\Dropbox\lectures\cit_overview%20-%20game_programming\01_introduction\dmt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infiltrator_unreal_engine_4.wmv" TargetMode="External"/><Relationship Id="rId1" Type="http://schemas.microsoft.com/office/2007/relationships/media" Target="file:///D:\clouds\Dropbox\lectures\cit_overview%20-%20game_programming\01_introduction\infiltrator_unreal_engine_4.wmv" TargetMode="Externa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cry_engine.wmv" TargetMode="External"/><Relationship Id="rId1" Type="http://schemas.microsoft.com/office/2007/relationships/media" Target="file:///D:\clouds\Dropbox\lectures\cit_overview%20-%20game_programming\01_introduction\cry_engine.wmv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unity3d_hdr_real-time_demo_gtx780.wmv" TargetMode="External"/><Relationship Id="rId1" Type="http://schemas.microsoft.com/office/2007/relationships/media" Target="file:///D:\clouds\Dropbox\lectures\cit_overview%20-%20game_programming\01_introduction\unity3d_hdr_real-time_demo_gtx780.wmv" TargetMode="Externa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unity3d.com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://answers.unity3d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cafe.naver.com/unityhub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download?ref=personal" TargetMode="External"/><Relationship Id="rId2" Type="http://schemas.openxmlformats.org/officeDocument/2006/relationships/hyperlink" Target="http://korea.unity3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ty3d.com/kr/get-unity/download/archive?_ga=2.45807277.827751579.1504616318-2128119272.150461631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cit_overview%20-%20game_programming\01_introduction\wow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cit_overview%20-%20game_programming\01_introduction\metal_slug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cit_overview%20-%20game_programming\01_introduction\bubble_bobble.mp4" TargetMode="External"/><Relationship Id="rId1" Type="http://schemas.microsoft.com/office/2007/relationships/media" Target="file:///D:\clouds\Dropbox\lectures\cit_overview%20-%20game_programming\01_introduction\bubble_bobble.mp4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게임의 분류 및 게임엔진 소개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비디오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pic>
        <p:nvPicPr>
          <p:cNvPr id="5" name="nintendo_wi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141" y="1272226"/>
            <a:ext cx="6601717" cy="493808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8486-9FAB-436C-B071-511542208245}"/>
              </a:ext>
            </a:extLst>
          </p:cNvPr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Nintendo Wii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4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pic>
        <p:nvPicPr>
          <p:cNvPr id="5" name="ps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272226"/>
            <a:ext cx="8778816" cy="493808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95955-B793-4DDB-B338-1E549C3D9D11}"/>
              </a:ext>
            </a:extLst>
          </p:cNvPr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Sony PlayStation 4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16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1760" y="6210310"/>
            <a:ext cx="43204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Kung-Fu Superstar for Kinect, Microsoft Kinect for </a:t>
            </a:r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XBox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7" name="kungf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604" end="807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272226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8468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8788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FD4C7-155F-4945-81D7-40694CF3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69C0F-1964-46F0-A46E-241012A51681}"/>
              </a:ext>
            </a:extLst>
          </p:cNvPr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Hearthstone,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Blizzard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0186A-58C9-4100-A035-E5181A3E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hearthstone">
            <a:hlinkClick r:id="" action="ppaction://media"/>
            <a:extLst>
              <a:ext uri="{FF2B5EF4-FFF2-40B4-BE49-F238E27FC236}">
                <a16:creationId xmlns:a16="http://schemas.microsoft.com/office/drawing/2014/main" id="{CF472458-5503-4333-AC9B-2E9430FC1F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3000"/>
                </p14:media>
              </p:ext>
            </p:extLst>
          </p:nvPr>
        </p:nvPicPr>
        <p:blipFill rotWithShape="1">
          <a:blip r:embed="rId4"/>
          <a:srcRect t="13045" b="13045"/>
          <a:stretch/>
        </p:blipFill>
        <p:spPr>
          <a:xfrm>
            <a:off x="179512" y="1916832"/>
            <a:ext cx="8784976" cy="3652338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8743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장르별 게임 분류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슈팅 게임</a:t>
            </a:r>
            <a:endParaRPr lang="en-US" altLang="ko-KR" dirty="0"/>
          </a:p>
          <a:p>
            <a:pPr lvl="1"/>
            <a:r>
              <a:rPr lang="ko-KR" altLang="en-US" dirty="0"/>
              <a:t>캐릭터나 무기를 조종</a:t>
            </a:r>
            <a:r>
              <a:rPr lang="en-US" altLang="ko-KR" dirty="0"/>
              <a:t>, </a:t>
            </a:r>
            <a:r>
              <a:rPr lang="ko-KR" altLang="en-US" dirty="0"/>
              <a:t>목표물을 쏴서 맞추는 게임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FPS (first-person shooting)</a:t>
            </a:r>
          </a:p>
          <a:p>
            <a:endParaRPr lang="en-US" altLang="ko-KR" dirty="0"/>
          </a:p>
          <a:p>
            <a:r>
              <a:rPr lang="ko-KR" altLang="en-US" dirty="0"/>
              <a:t>액션 게임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격투 게임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(Role Playing Game)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679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슈팅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아케이드</a:t>
            </a:r>
          </a:p>
        </p:txBody>
      </p:sp>
      <p:pic>
        <p:nvPicPr>
          <p:cNvPr id="7" name="rai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60" y="1273959"/>
            <a:ext cx="3710165" cy="493808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194303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RAIDEN, SEIBU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raiden_student">
            <a:hlinkClick r:id="" action="ppaction://media"/>
            <a:extLst>
              <a:ext uri="{FF2B5EF4-FFF2-40B4-BE49-F238E27FC236}">
                <a16:creationId xmlns:a16="http://schemas.microsoft.com/office/drawing/2014/main" id="{4C2E39BD-D9CA-4416-BE8A-3BAB1BAE337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st="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8024" y="1271218"/>
            <a:ext cx="3869095" cy="493635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E9232-9EDF-40CB-A120-7BE0B24C3936}"/>
              </a:ext>
            </a:extLst>
          </p:cNvPr>
          <p:cNvSpPr txBox="1"/>
          <p:nvPr/>
        </p:nvSpPr>
        <p:spPr>
          <a:xfrm>
            <a:off x="5450231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CG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텀프로젝트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(2016),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강경민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(11)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9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1"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액션 게임</a:t>
            </a:r>
            <a:r>
              <a:rPr lang="en-US" altLang="ko-KR" dirty="0"/>
              <a:t>, </a:t>
            </a:r>
            <a:r>
              <a:rPr lang="ko-KR" altLang="en-US" dirty="0"/>
              <a:t>아케이드</a:t>
            </a:r>
          </a:p>
        </p:txBody>
      </p:sp>
      <p:pic>
        <p:nvPicPr>
          <p:cNvPr id="5" name="street_fighter_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32" y="1273959"/>
            <a:ext cx="8775734" cy="4936351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Street</a:t>
            </a:r>
            <a:r>
              <a:rPr lang="ko-KR" altLang="en-US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Fighter 5, CAPCOM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장르별 게임 분류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어드벤쳐</a:t>
            </a:r>
            <a:r>
              <a:rPr lang="ko-KR" altLang="en-US" dirty="0"/>
              <a:t> 게임</a:t>
            </a:r>
            <a:endParaRPr lang="en-US" altLang="ko-KR" dirty="0"/>
          </a:p>
          <a:p>
            <a:pPr lvl="1"/>
            <a:r>
              <a:rPr lang="en-US" altLang="ko-KR" dirty="0"/>
              <a:t>RPG </a:t>
            </a:r>
            <a:r>
              <a:rPr lang="ko-KR" altLang="en-US" dirty="0"/>
              <a:t>게임과 매우 유사</a:t>
            </a:r>
            <a:endParaRPr lang="en-US" altLang="ko-KR" dirty="0"/>
          </a:p>
          <a:p>
            <a:pPr lvl="1"/>
            <a:r>
              <a:rPr lang="ko-KR" altLang="en-US" dirty="0"/>
              <a:t>게임 세계를 탐험하고 다양한 이벤트를 해결하며 진행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/>
              <a:t>실시간 전략</a:t>
            </a:r>
            <a:r>
              <a:rPr lang="en-US" altLang="ko-KR"/>
              <a:t> </a:t>
            </a:r>
            <a:r>
              <a:rPr lang="en-US" altLang="ko-KR" dirty="0"/>
              <a:t>(Real Time Strategy, RTS) </a:t>
            </a:r>
            <a:r>
              <a:rPr lang="ko-KR" altLang="en-US" dirty="0"/>
              <a:t>게임</a:t>
            </a:r>
            <a:endParaRPr lang="en-US" altLang="ko-KR" dirty="0"/>
          </a:p>
          <a:p>
            <a:pPr lvl="1"/>
            <a:r>
              <a:rPr lang="ko-KR" altLang="en-US" dirty="0"/>
              <a:t>전략을 세워 실시간으로 대전하는 게임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시뮬레이션 게임</a:t>
            </a:r>
            <a:endParaRPr lang="en-US" altLang="ko-KR" dirty="0"/>
          </a:p>
          <a:p>
            <a:pPr lvl="1"/>
            <a:r>
              <a:rPr lang="ko-KR" altLang="en-US" dirty="0"/>
              <a:t>실제 상황이나 성능과 매우 근접하게 동작</a:t>
            </a:r>
            <a:endParaRPr lang="en-US" altLang="ko-KR" dirty="0"/>
          </a:p>
          <a:p>
            <a:pPr lvl="2"/>
            <a:r>
              <a:rPr lang="ko-KR" altLang="en-US" dirty="0"/>
              <a:t>물리현상 구현</a:t>
            </a:r>
            <a:endParaRPr lang="en-US" altLang="ko-KR" dirty="0"/>
          </a:p>
          <a:p>
            <a:pPr lvl="1"/>
            <a:r>
              <a:rPr lang="ko-KR" altLang="en-US" dirty="0" err="1"/>
              <a:t>드라이빙</a:t>
            </a:r>
            <a:r>
              <a:rPr lang="en-US" altLang="ko-KR" dirty="0"/>
              <a:t>, </a:t>
            </a:r>
            <a:r>
              <a:rPr lang="ko-KR" altLang="en-US" dirty="0"/>
              <a:t>비행</a:t>
            </a:r>
            <a:r>
              <a:rPr lang="en-US" altLang="ko-KR" dirty="0"/>
              <a:t>, </a:t>
            </a:r>
            <a:r>
              <a:rPr lang="ko-KR" altLang="en-US" dirty="0"/>
              <a:t>스포츠게임 등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보드 게임</a:t>
            </a:r>
            <a:endParaRPr lang="en-US" altLang="ko-KR" dirty="0"/>
          </a:p>
          <a:p>
            <a:pPr lvl="1"/>
            <a:r>
              <a:rPr lang="ko-KR" altLang="en-US" dirty="0"/>
              <a:t>전통적인 보드 형태의 게임</a:t>
            </a:r>
            <a:endParaRPr lang="en-US" altLang="ko-KR" dirty="0"/>
          </a:p>
          <a:p>
            <a:pPr lvl="2"/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오목</a:t>
            </a:r>
            <a:r>
              <a:rPr lang="en-US" altLang="ko-KR" dirty="0"/>
              <a:t>, </a:t>
            </a:r>
            <a:r>
              <a:rPr lang="ko-KR" altLang="en-US" dirty="0"/>
              <a:t>장기</a:t>
            </a:r>
            <a:r>
              <a:rPr lang="en-US" altLang="ko-KR" dirty="0"/>
              <a:t>, </a:t>
            </a:r>
            <a:r>
              <a:rPr lang="ko-KR" altLang="en-US" dirty="0"/>
              <a:t>카드 게임 등</a:t>
            </a:r>
          </a:p>
        </p:txBody>
      </p:sp>
    </p:spTree>
    <p:extLst>
      <p:ext uri="{BB962C8B-B14F-4D97-AF65-F5344CB8AC3E}">
        <p14:creationId xmlns:p14="http://schemas.microsoft.com/office/powerpoint/2010/main" val="166125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전략 시뮬레이션 게임</a:t>
            </a:r>
          </a:p>
        </p:txBody>
      </p:sp>
      <p:pic>
        <p:nvPicPr>
          <p:cNvPr id="6" name="starcraf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742" y="1279916"/>
            <a:ext cx="7879096" cy="4924435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Starcraft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 2, Blizzard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8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, Racing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DiRT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 3, </a:t>
            </a:r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Codemasters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dirt_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32" y="1271037"/>
            <a:ext cx="8780929" cy="493927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975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게임의 분류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개발 기술 개요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</a:t>
            </a:r>
            <a:r>
              <a:rPr lang="en-US" altLang="ko-KR" dirty="0"/>
              <a:t>3D</a:t>
            </a:r>
            <a:r>
              <a:rPr lang="ko-KR" altLang="en-US" dirty="0"/>
              <a:t>와 게임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엔진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자료</a:t>
            </a:r>
            <a:endParaRPr lang="en-US" altLang="ko-KR" dirty="0"/>
          </a:p>
          <a:p>
            <a:pPr lvl="1"/>
            <a:r>
              <a:rPr lang="en-US" altLang="ko-KR" dirty="0"/>
              <a:t>LOD(Level of Detail)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게임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부루마불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(Blue Marble), </a:t>
            </a:r>
            <a:r>
              <a:rPr lang="ko-KR" altLang="en-US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씨앗사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7" name="Picture 2" descr="http://postfiles10.naver.net/20101004_217/feena74_1286121621075nEJmp_JPEG/blue_08.jp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3" y="1271036"/>
            <a:ext cx="7408914" cy="4939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postfiles6.naver.net/20101004_5/feena74_1286121617497vLkrN_JPEG/blue_05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3" y="1271036"/>
            <a:ext cx="7408914" cy="4939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postfiles10.naver.net/20101004_281/feena74_1286121621271bjW3d_JPEG/blue_09.jp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3" y="1271032"/>
            <a:ext cx="7408915" cy="4939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ostfiles8.naver.net/20101004_247/feena74_1286121623493OwMQz_JPEG/blue_18.jpg?type=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5" y="1270676"/>
            <a:ext cx="7409452" cy="4939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postfiles4.naver.net/20101004_211/feena74_1286121621961RxVWt_JPEG/blue_12.jpg?type=w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3" y="1276129"/>
            <a:ext cx="7409453" cy="4939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 개발 기술 개요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게임에 필요한 컴퓨터 기술 </a:t>
            </a:r>
            <a:r>
              <a:rPr lang="en-US" altLang="ko-KR" dirty="0"/>
              <a:t>(1/2)</a:t>
            </a:r>
            <a:br>
              <a:rPr lang="en-US" altLang="ko-KR" dirty="0"/>
            </a:br>
            <a:r>
              <a:rPr lang="en-US" altLang="ko-KR" sz="2200" dirty="0"/>
              <a:t>(</a:t>
            </a:r>
            <a:r>
              <a:rPr lang="ko-KR" altLang="en-US" sz="2200" dirty="0"/>
              <a:t>그래픽 디자인</a:t>
            </a:r>
            <a:r>
              <a:rPr lang="en-US" altLang="ko-KR" sz="2200" dirty="0"/>
              <a:t>, </a:t>
            </a:r>
            <a:r>
              <a:rPr lang="ko-KR" altLang="en-US" sz="2200" dirty="0"/>
              <a:t>게임 기획 및 시나리오 분야는 제외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자료 구조 </a:t>
            </a:r>
            <a:r>
              <a:rPr lang="en-US" altLang="ko-KR" dirty="0"/>
              <a:t>+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최적화</a:t>
            </a:r>
            <a:endParaRPr lang="en-US" altLang="ko-KR" dirty="0"/>
          </a:p>
          <a:p>
            <a:pPr lvl="2"/>
            <a:r>
              <a:rPr lang="ko-KR" altLang="en-US" dirty="0"/>
              <a:t>적은 메모리</a:t>
            </a:r>
            <a:endParaRPr lang="en-US" altLang="ko-KR" dirty="0"/>
          </a:p>
          <a:p>
            <a:pPr lvl="2"/>
            <a:r>
              <a:rPr lang="ko-KR" altLang="en-US" dirty="0"/>
              <a:t>빠른 성능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DirectX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ko-KR" altLang="en-US" dirty="0"/>
              <a:t>윈도 운영체제 플랫폼</a:t>
            </a:r>
            <a:endParaRPr lang="en-US" altLang="ko-KR" dirty="0"/>
          </a:p>
          <a:p>
            <a:pPr lvl="1"/>
            <a:r>
              <a:rPr lang="en-US" altLang="ko-KR" dirty="0"/>
              <a:t>DirectX</a:t>
            </a:r>
            <a:r>
              <a:rPr lang="ko-KR" altLang="en-US" dirty="0"/>
              <a:t>를 이용하는 경우 대부분 </a:t>
            </a:r>
            <a:r>
              <a:rPr lang="en-US" altLang="ko-KR" dirty="0"/>
              <a:t>Win32 API </a:t>
            </a:r>
            <a:r>
              <a:rPr lang="ko-KR" altLang="en-US" dirty="0"/>
              <a:t>기반</a:t>
            </a:r>
          </a:p>
        </p:txBody>
      </p:sp>
    </p:spTree>
    <p:extLst>
      <p:ext uri="{BB962C8B-B14F-4D97-AF65-F5344CB8AC3E}">
        <p14:creationId xmlns:p14="http://schemas.microsoft.com/office/powerpoint/2010/main" val="70497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게임에 필요한 컴퓨터 기술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네트워크 기술</a:t>
            </a:r>
            <a:endParaRPr lang="en-US" altLang="ko-KR" dirty="0"/>
          </a:p>
          <a:p>
            <a:pPr lvl="1"/>
            <a:r>
              <a:rPr lang="ko-KR" altLang="en-US" dirty="0"/>
              <a:t>대부분 </a:t>
            </a:r>
            <a:r>
              <a:rPr lang="en-US" altLang="ko-KR" dirty="0"/>
              <a:t>Client-Server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데이터베이스 기술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게임물리 기술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미사일</a:t>
            </a:r>
            <a:r>
              <a:rPr lang="en-US" altLang="ko-KR" dirty="0"/>
              <a:t>, </a:t>
            </a:r>
            <a:r>
              <a:rPr lang="ko-KR" altLang="en-US" dirty="0"/>
              <a:t>캐릭터의 머리카락</a:t>
            </a:r>
            <a:r>
              <a:rPr lang="en-US" altLang="ko-KR" dirty="0"/>
              <a:t>, </a:t>
            </a:r>
            <a:r>
              <a:rPr lang="ko-KR" altLang="en-US" dirty="0"/>
              <a:t>자동차 </a:t>
            </a:r>
            <a:r>
              <a:rPr lang="ko-KR" altLang="en-US" dirty="0" err="1"/>
              <a:t>코너링</a:t>
            </a:r>
            <a:r>
              <a:rPr lang="en-US" altLang="ko-KR" dirty="0"/>
              <a:t>, </a:t>
            </a:r>
            <a:r>
              <a:rPr lang="ko-KR" altLang="en-US" dirty="0"/>
              <a:t>충격</a:t>
            </a:r>
            <a:r>
              <a:rPr lang="en-US" altLang="ko-KR" dirty="0"/>
              <a:t>, …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인공지능 기술</a:t>
            </a:r>
            <a:endParaRPr lang="en-US" altLang="ko-KR" dirty="0"/>
          </a:p>
          <a:p>
            <a:pPr lvl="1"/>
            <a:r>
              <a:rPr lang="en-US" altLang="ko-KR" dirty="0"/>
              <a:t>NPC (Non-Player Character)</a:t>
            </a:r>
          </a:p>
          <a:p>
            <a:pPr lvl="2"/>
            <a:r>
              <a:rPr lang="ko-KR" altLang="en-US" dirty="0"/>
              <a:t>플레이어의 반응이나 게임상황에 맞는 적절한 반응</a:t>
            </a:r>
          </a:p>
        </p:txBody>
      </p:sp>
    </p:spTree>
    <p:extLst>
      <p:ext uri="{BB962C8B-B14F-4D97-AF65-F5344CB8AC3E}">
        <p14:creationId xmlns:p14="http://schemas.microsoft.com/office/powerpoint/2010/main" val="683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DirectX vs. OpenGL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OpenGL</a:t>
            </a:r>
          </a:p>
          <a:p>
            <a:pPr lvl="1"/>
            <a:r>
              <a:rPr lang="ko-KR" altLang="en-US" dirty="0"/>
              <a:t>상대적으로 느린 </a:t>
            </a:r>
            <a:r>
              <a:rPr lang="ko-KR" altLang="en-US" dirty="0" err="1"/>
              <a:t>버젼업</a:t>
            </a:r>
            <a:endParaRPr lang="en-US" altLang="ko-KR" dirty="0"/>
          </a:p>
          <a:p>
            <a:pPr lvl="1"/>
            <a:r>
              <a:rPr lang="ko-KR" altLang="en-US" dirty="0"/>
              <a:t>연구자 또는 비 윈도우 플랫폼 전용 </a:t>
            </a:r>
            <a:r>
              <a:rPr lang="en-US" altLang="ko-KR" dirty="0"/>
              <a:t>3D </a:t>
            </a:r>
            <a:r>
              <a:rPr lang="ko-KR" altLang="en-US" dirty="0"/>
              <a:t>라이브러리로 전락</a:t>
            </a:r>
            <a:endParaRPr lang="en-US" altLang="ko-KR" dirty="0"/>
          </a:p>
          <a:p>
            <a:pPr lvl="2"/>
            <a:r>
              <a:rPr lang="en-US" altLang="ko-KR" dirty="0"/>
              <a:t>Linux, Macintosh, </a:t>
            </a:r>
            <a:r>
              <a:rPr lang="en-US" altLang="ko-KR" dirty="0" err="1"/>
              <a:t>Playstation</a:t>
            </a:r>
            <a:r>
              <a:rPr lang="en-US" altLang="ko-KR" dirty="0"/>
              <a:t>, …</a:t>
            </a:r>
          </a:p>
          <a:p>
            <a:pPr lvl="1"/>
            <a:r>
              <a:rPr lang="en-US" altLang="ko-KR" dirty="0"/>
              <a:t>Android </a:t>
            </a:r>
            <a:r>
              <a:rPr lang="ko-KR" altLang="en-US" dirty="0"/>
              <a:t>등장으로 빠르게 발전 중</a:t>
            </a:r>
            <a:r>
              <a:rPr lang="en-US" altLang="ko-KR" dirty="0"/>
              <a:t>(OpenGL ES)</a:t>
            </a:r>
            <a:endParaRPr lang="ko-KR" altLang="en-US" dirty="0"/>
          </a:p>
          <a:p>
            <a:pPr lvl="3"/>
            <a:endParaRPr lang="ko-KR" altLang="en-US" dirty="0"/>
          </a:p>
          <a:p>
            <a:r>
              <a:rPr lang="en-US" altLang="ko-KR" dirty="0"/>
              <a:t>DirectX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처음 발표</a:t>
            </a:r>
            <a:r>
              <a:rPr lang="en-US" altLang="ko-KR" dirty="0"/>
              <a:t>: 3.0 </a:t>
            </a:r>
            <a:r>
              <a:rPr lang="ko-KR" altLang="en-US" dirty="0"/>
              <a:t>부터 일반에 공개</a:t>
            </a:r>
            <a:endParaRPr lang="en-US" altLang="ko-KR" dirty="0"/>
          </a:p>
          <a:p>
            <a:pPr lvl="1"/>
            <a:r>
              <a:rPr lang="ko-KR" altLang="en-US" dirty="0"/>
              <a:t>최신 </a:t>
            </a:r>
            <a:r>
              <a:rPr lang="ko-KR" altLang="en-US" dirty="0" err="1"/>
              <a:t>버젼</a:t>
            </a:r>
            <a:endParaRPr lang="en-US" altLang="ko-KR" dirty="0"/>
          </a:p>
          <a:p>
            <a:pPr lvl="2"/>
            <a:r>
              <a:rPr lang="en-US" altLang="ko-KR" dirty="0"/>
              <a:t>12 for Windows 10</a:t>
            </a:r>
          </a:p>
          <a:p>
            <a:pPr lvl="1"/>
            <a:r>
              <a:rPr lang="en-US" altLang="ko-KR" dirty="0"/>
              <a:t>5.0</a:t>
            </a:r>
            <a:r>
              <a:rPr lang="ko-KR" altLang="en-US" dirty="0"/>
              <a:t>까지는 </a:t>
            </a:r>
            <a:r>
              <a:rPr lang="en-US" altLang="ko-KR" dirty="0"/>
              <a:t>OpenGL</a:t>
            </a:r>
            <a:r>
              <a:rPr lang="ko-KR" altLang="en-US" dirty="0"/>
              <a:t>에 비해 경쟁력 낮음</a:t>
            </a:r>
            <a:endParaRPr lang="en-US" altLang="ko-KR" dirty="0"/>
          </a:p>
          <a:p>
            <a:pPr lvl="2"/>
            <a:r>
              <a:rPr lang="ko-KR" altLang="en-US" dirty="0"/>
              <a:t>낮은 성능과 복잡한 </a:t>
            </a:r>
            <a:r>
              <a:rPr lang="en-US" altLang="ko-KR" dirty="0"/>
              <a:t>API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/>
            <a:r>
              <a:rPr lang="en-US" altLang="ko-KR" dirty="0"/>
              <a:t>6.0 </a:t>
            </a:r>
            <a:r>
              <a:rPr lang="ko-KR" altLang="en-US" dirty="0"/>
              <a:t>이후부터 더 나은 성능을 보임</a:t>
            </a:r>
            <a:endParaRPr lang="en-US" altLang="ko-KR" dirty="0"/>
          </a:p>
          <a:p>
            <a:pPr lvl="2"/>
            <a:r>
              <a:rPr lang="en-US" altLang="ko-KR" dirty="0"/>
              <a:t>8.0</a:t>
            </a:r>
            <a:r>
              <a:rPr lang="ko-KR" altLang="en-US" dirty="0"/>
              <a:t>과 함께 등장한 </a:t>
            </a:r>
            <a:r>
              <a:rPr lang="en-US" altLang="ko-KR" dirty="0" err="1"/>
              <a:t>Shader</a:t>
            </a:r>
            <a:r>
              <a:rPr lang="en-US" altLang="ko-KR" dirty="0"/>
              <a:t> </a:t>
            </a:r>
            <a:r>
              <a:rPr lang="ko-KR" altLang="en-US" dirty="0"/>
              <a:t>프로그래밍으로 완벽하게 압도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97854"/>
              </p:ext>
            </p:extLst>
          </p:nvPr>
        </p:nvGraphicFramePr>
        <p:xfrm>
          <a:off x="179514" y="1212794"/>
          <a:ext cx="8784976" cy="659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371398132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</a:rPr>
                        <a:t>1.0</a:t>
                      </a:r>
                      <a:endParaRPr lang="ko-KR" altLang="en-US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1.1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1.2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1.3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1.4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1.5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</a:rPr>
                        <a:t>2.0</a:t>
                      </a:r>
                      <a:endParaRPr lang="ko-KR" altLang="en-US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2.1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</a:rPr>
                        <a:t>3.0</a:t>
                      </a:r>
                      <a:endParaRPr lang="ko-KR" altLang="en-US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3.1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3.2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3.3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</a:rPr>
                        <a:t>4.0</a:t>
                      </a:r>
                      <a:endParaRPr lang="ko-KR" altLang="en-US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4.1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4.2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4.5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1992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1997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1998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2336760" y="4794120"/>
              <a:ext cx="1136880" cy="684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0920" y="4730760"/>
                <a:ext cx="1168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682640" y="2978280"/>
              <a:ext cx="2991240" cy="446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6800" y="2914560"/>
                <a:ext cx="30229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5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3D</a:t>
            </a:r>
            <a:r>
              <a:rPr lang="ko-KR" altLang="en-US" dirty="0"/>
              <a:t>와 게임 개발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게임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에서 </a:t>
            </a:r>
            <a:r>
              <a:rPr lang="en-US" altLang="ko-KR" dirty="0"/>
              <a:t>3D </a:t>
            </a:r>
            <a:r>
              <a:rPr lang="ko-KR" altLang="en-US" dirty="0"/>
              <a:t>게임으로 입성 시 급격한 난이도 상승</a:t>
            </a:r>
          </a:p>
          <a:p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큐브 </a:t>
            </a:r>
            <a:r>
              <a:rPr lang="en-US" altLang="ko-KR" dirty="0">
                <a:sym typeface="Wingdings" panose="05000000000000000000" pitchFamily="2" charset="2"/>
              </a:rPr>
              <a:t>&lt;&lt;&lt;&lt;&lt;&lt;&lt;&lt;&lt;&lt;&lt;&lt;&lt;&lt;&lt;&lt;&lt;&lt;&lt;&lt;&lt; 3D </a:t>
            </a:r>
            <a:r>
              <a:rPr lang="ko-KR" altLang="en-US" dirty="0">
                <a:sym typeface="Wingdings" panose="05000000000000000000" pitchFamily="2" charset="2"/>
              </a:rPr>
              <a:t>게임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매우 숙련된 수준의 수학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프로그래밍 필요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766" y="3410841"/>
            <a:ext cx="5071714" cy="2843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cdn.tutsplus.com/psd/uploads/legacy/175_Cubes_Repeat/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1626" r="12880" b="5871"/>
          <a:stretch/>
        </p:blipFill>
        <p:spPr bwMode="auto">
          <a:xfrm>
            <a:off x="294088" y="3410841"/>
            <a:ext cx="3249577" cy="2843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9CF26-8CC7-49A0-85AA-FD9A54AD23FE}"/>
              </a:ext>
            </a:extLst>
          </p:cNvPr>
          <p:cNvSpPr txBox="1"/>
          <p:nvPr/>
        </p:nvSpPr>
        <p:spPr>
          <a:xfrm>
            <a:off x="5514309" y="6248345"/>
            <a:ext cx="168462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Stone Age, </a:t>
            </a:r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Netmarble</a:t>
            </a:r>
            <a:endParaRPr lang="ko-KR" altLang="en-US" sz="1200" dirty="0" err="1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76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게임 개발 입문자의 좌절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아이디어는 있는데 구현할 능력이 부족함</a:t>
            </a:r>
            <a:endParaRPr lang="en-US" altLang="ko-KR" dirty="0"/>
          </a:p>
          <a:p>
            <a:pPr lvl="1"/>
            <a:r>
              <a:rPr lang="ko-KR" altLang="en-US" dirty="0"/>
              <a:t>캐릭터는 어떻게</a:t>
            </a:r>
            <a:r>
              <a:rPr lang="en-US" altLang="ko-KR" dirty="0"/>
              <a:t> </a:t>
            </a:r>
            <a:r>
              <a:rPr lang="ko-KR" altLang="en-US" dirty="0"/>
              <a:t>움직이지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포탄은 어떻게 발사하지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폭발은 어떻게 표현하지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상당한 수준의 물리학과 수학적 원리 이해 필요</a:t>
            </a:r>
          </a:p>
        </p:txBody>
      </p:sp>
    </p:spTree>
    <p:extLst>
      <p:ext uri="{BB962C8B-B14F-4D97-AF65-F5344CB8AC3E}">
        <p14:creationId xmlns:p14="http://schemas.microsoft.com/office/powerpoint/2010/main" val="132323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자동차 엔진</a:t>
            </a:r>
            <a:endParaRPr lang="en-US" altLang="ko-KR" dirty="0"/>
          </a:p>
          <a:p>
            <a:pPr lvl="1"/>
            <a:r>
              <a:rPr lang="ko-KR" altLang="en-US" dirty="0"/>
              <a:t>고성능 자동차를 빠르게 생산하기 위해 타사 엔진을 사용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쌍용 체어맨 </a:t>
            </a:r>
            <a:r>
              <a:rPr lang="en-US" altLang="ko-KR" dirty="0"/>
              <a:t>: </a:t>
            </a:r>
            <a:r>
              <a:rPr lang="ko-KR" altLang="en-US" dirty="0" err="1"/>
              <a:t>벤츠</a:t>
            </a:r>
            <a:r>
              <a:rPr lang="ko-KR" altLang="en-US" dirty="0"/>
              <a:t> 엔진 탑재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게임 엔진</a:t>
            </a:r>
            <a:endParaRPr lang="en-US" altLang="ko-KR" dirty="0"/>
          </a:p>
          <a:p>
            <a:pPr lvl="1"/>
            <a:r>
              <a:rPr lang="ko-KR" altLang="en-US" dirty="0"/>
              <a:t>고성능 게임을 빠르게 생산하기 위해 타사 엔진을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 엔진 </a:t>
            </a:r>
            <a:r>
              <a:rPr lang="en-US" altLang="ko-KR" dirty="0"/>
              <a:t>vs. </a:t>
            </a:r>
            <a:r>
              <a:rPr lang="ko-KR" altLang="en-US" dirty="0"/>
              <a:t>게임 엔진</a:t>
            </a:r>
          </a:p>
        </p:txBody>
      </p:sp>
      <p:pic>
        <p:nvPicPr>
          <p:cNvPr id="2050" name="Picture 2" descr="https://live3.namuwikiusercontent.com/c9/c9ab9b984ccdcf1be82c568c3fbc126e1a76cc656e8f0d9747dec92e29e27e2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t="9342"/>
          <a:stretch/>
        </p:blipFill>
        <p:spPr bwMode="auto">
          <a:xfrm>
            <a:off x="3635896" y="2708920"/>
            <a:ext cx="4608512" cy="2629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8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개발용 각종 라이브러리 및 리소스 관리 툴</a:t>
            </a:r>
            <a:endParaRPr lang="en-US" altLang="ko-KR" dirty="0"/>
          </a:p>
          <a:p>
            <a:pPr lvl="1"/>
            <a:r>
              <a:rPr lang="ko-KR" altLang="en-US" dirty="0"/>
              <a:t>적은 노력으로 고품질의 결과물 생산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구성 요소</a:t>
            </a:r>
            <a:endParaRPr lang="en-US" altLang="ko-KR" dirty="0"/>
          </a:p>
          <a:p>
            <a:pPr lvl="1"/>
            <a:r>
              <a:rPr lang="ko-KR" altLang="en-US" dirty="0"/>
              <a:t>렌더링 엔진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차원 가상공간을 </a:t>
            </a:r>
            <a:r>
              <a:rPr lang="en-US" altLang="ko-KR" dirty="0"/>
              <a:t>2</a:t>
            </a:r>
            <a:r>
              <a:rPr lang="ko-KR" altLang="en-US" dirty="0"/>
              <a:t>차원 화면에 그리는 역할</a:t>
            </a:r>
            <a:endParaRPr lang="en-US" altLang="ko-KR" dirty="0"/>
          </a:p>
          <a:p>
            <a:pPr lvl="1"/>
            <a:r>
              <a:rPr lang="ko-KR" altLang="en-US" dirty="0"/>
              <a:t>물리 엔진</a:t>
            </a:r>
            <a:endParaRPr lang="en-US" altLang="ko-KR" dirty="0"/>
          </a:p>
          <a:p>
            <a:pPr lvl="2"/>
            <a:r>
              <a:rPr lang="ko-KR" altLang="en-US" dirty="0"/>
              <a:t>가상공간의 물체들이 물리법칙에 따라 움직이도록 처리 및 계산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엔진</a:t>
            </a:r>
          </a:p>
        </p:txBody>
      </p:sp>
    </p:spTree>
    <p:extLst>
      <p:ext uri="{BB962C8B-B14F-4D97-AF65-F5344CB8AC3E}">
        <p14:creationId xmlns:p14="http://schemas.microsoft.com/office/powerpoint/2010/main" val="368759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게임의 분류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24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: </a:t>
            </a:r>
            <a:r>
              <a:rPr lang="ko-KR" altLang="en-US" dirty="0"/>
              <a:t>품질</a:t>
            </a:r>
            <a:endParaRPr lang="en-US" altLang="ko-KR" dirty="0"/>
          </a:p>
          <a:p>
            <a:pPr lvl="1"/>
            <a:r>
              <a:rPr lang="ko-KR" altLang="en-US" dirty="0"/>
              <a:t>몇 십 초 분량의 고품질 영상을 얻기 위해 몇 시간씩 소요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속도</a:t>
            </a:r>
            <a:endParaRPr lang="en-US" altLang="ko-KR" dirty="0"/>
          </a:p>
          <a:p>
            <a:pPr lvl="1"/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장 이상의 이미지를 실시간으로 생성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vs. </a:t>
            </a:r>
            <a:r>
              <a:rPr lang="ko-KR" altLang="en-US" dirty="0"/>
              <a:t>게임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4769179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Navier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-Stokes Equation</a:t>
            </a:r>
          </a:p>
          <a:p>
            <a:pPr algn="r"/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유체의 움직임을 정의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7656" y="3789040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u 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속도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i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ea typeface="맑은 고딕" pitchFamily="50" charset="-127"/>
              </a:rPr>
              <a:t>시간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i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압력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k 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분산 요인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4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5539" y="3813041"/>
            <a:ext cx="5442447" cy="78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40"/>
          <p:cNvSpPr/>
          <p:nvPr/>
        </p:nvSpPr>
        <p:spPr>
          <a:xfrm>
            <a:off x="4186880" y="3951256"/>
            <a:ext cx="966919" cy="903506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점성</a:t>
            </a:r>
          </a:p>
        </p:txBody>
      </p:sp>
      <p:sp>
        <p:nvSpPr>
          <p:cNvPr id="12" name="Rectangle 40"/>
          <p:cNvSpPr/>
          <p:nvPr/>
        </p:nvSpPr>
        <p:spPr>
          <a:xfrm>
            <a:off x="2777535" y="3951256"/>
            <a:ext cx="949502" cy="903506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이류</a:t>
            </a:r>
          </a:p>
        </p:txBody>
      </p:sp>
      <p:sp>
        <p:nvSpPr>
          <p:cNvPr id="13" name="Rectangle 40"/>
          <p:cNvSpPr/>
          <p:nvPr/>
        </p:nvSpPr>
        <p:spPr>
          <a:xfrm>
            <a:off x="5610999" y="3951256"/>
            <a:ext cx="587752" cy="903506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압력 흐름</a:t>
            </a:r>
          </a:p>
        </p:txBody>
      </p:sp>
      <p:sp>
        <p:nvSpPr>
          <p:cNvPr id="14" name="Rectangle 40"/>
          <p:cNvSpPr/>
          <p:nvPr/>
        </p:nvSpPr>
        <p:spPr>
          <a:xfrm>
            <a:off x="6449943" y="3951256"/>
            <a:ext cx="600174" cy="903506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외력</a:t>
            </a:r>
          </a:p>
        </p:txBody>
      </p:sp>
      <p:pic>
        <p:nvPicPr>
          <p:cNvPr id="15" name="dm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27656" y="5085184"/>
            <a:ext cx="1499659" cy="112474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4558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Unreal Engine</a:t>
            </a:r>
            <a:endParaRPr lang="ko-KR" altLang="en-US" dirty="0"/>
          </a:p>
        </p:txBody>
      </p:sp>
      <p:pic>
        <p:nvPicPr>
          <p:cNvPr id="4" name="infiltrator_unreal_engine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96752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975906" y="6138302"/>
            <a:ext cx="119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[Infiltrator]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30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Cry Engine</a:t>
            </a:r>
            <a:endParaRPr lang="ko-KR" altLang="en-US" dirty="0"/>
          </a:p>
        </p:txBody>
      </p:sp>
      <p:pic>
        <p:nvPicPr>
          <p:cNvPr id="7" name="cry_eng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96752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47002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Unity3D</a:t>
            </a:r>
            <a:r>
              <a:rPr lang="en-US" altLang="ko-KR" sz="2800" dirty="0"/>
              <a:t> (</a:t>
            </a:r>
            <a:r>
              <a:rPr lang="ko-KR" altLang="en-US" sz="2800" dirty="0"/>
              <a:t>이하 </a:t>
            </a:r>
            <a:r>
              <a:rPr lang="en-US" altLang="ko-KR" sz="2800" dirty="0"/>
              <a:t>‘</a:t>
            </a:r>
            <a:r>
              <a:rPr lang="ko-KR" altLang="en-US" sz="2800" dirty="0" err="1"/>
              <a:t>유니티</a:t>
            </a:r>
            <a:r>
              <a:rPr lang="en-US" altLang="ko-KR" sz="2800" dirty="0"/>
              <a:t>’)</a:t>
            </a:r>
            <a:endParaRPr lang="ko-KR" altLang="en-US" dirty="0"/>
          </a:p>
        </p:txBody>
      </p:sp>
      <p:pic>
        <p:nvPicPr>
          <p:cNvPr id="4" name="unity3d_hdr_real-time_demo_gtx7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t="8000" b="8000"/>
          <a:stretch/>
        </p:blipFill>
        <p:spPr>
          <a:xfrm>
            <a:off x="179512" y="1592105"/>
            <a:ext cx="8784976" cy="415084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123275" y="5742949"/>
            <a:ext cx="4917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[High Dynamic Range Image Demo, </a:t>
            </a:r>
            <a:r>
              <a:rPr lang="en-US" altLang="ko-K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Nvidia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 GTX780]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0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4114800" cy="4857784"/>
          </a:xfrm>
        </p:spPr>
        <p:txBody>
          <a:bodyPr>
            <a:normAutofit/>
          </a:bodyPr>
          <a:lstStyle/>
          <a:p>
            <a:r>
              <a:rPr lang="ko-KR" altLang="en-US" dirty="0"/>
              <a:t>편리한 사용법</a:t>
            </a:r>
          </a:p>
          <a:p>
            <a:pPr lvl="1"/>
            <a:r>
              <a:rPr lang="en-US" altLang="ko-KR" dirty="0"/>
              <a:t>Asset Store</a:t>
            </a:r>
          </a:p>
          <a:p>
            <a:pPr lvl="2"/>
            <a:r>
              <a:rPr lang="ko-KR" altLang="en-US" dirty="0"/>
              <a:t>고품질 모델</a:t>
            </a:r>
            <a:r>
              <a:rPr lang="en-US" altLang="ko-KR" dirty="0"/>
              <a:t>/</a:t>
            </a:r>
            <a:r>
              <a:rPr lang="ko-KR" altLang="en-US" dirty="0" err="1"/>
              <a:t>텍스쳐</a:t>
            </a:r>
            <a:r>
              <a:rPr lang="ko-KR" altLang="en-US" dirty="0"/>
              <a:t> 구매</a:t>
            </a:r>
          </a:p>
          <a:p>
            <a:pPr lvl="3"/>
            <a:endParaRPr lang="ko-KR" altLang="en-US" dirty="0"/>
          </a:p>
          <a:p>
            <a:r>
              <a:rPr lang="ko-KR" altLang="en-US" dirty="0"/>
              <a:t>저렴한 가격</a:t>
            </a:r>
          </a:p>
          <a:p>
            <a:pPr lvl="1"/>
            <a:r>
              <a:rPr lang="en-US" altLang="ko-KR" dirty="0"/>
              <a:t>1,500$(≒160</a:t>
            </a:r>
            <a:r>
              <a:rPr lang="ko-KR" altLang="en-US" dirty="0"/>
              <a:t>만원</a:t>
            </a:r>
            <a:r>
              <a:rPr lang="en-US" altLang="ko-KR" dirty="0"/>
              <a:t>) / </a:t>
            </a:r>
            <a:r>
              <a:rPr lang="ko-KR" altLang="en-US" dirty="0"/>
              <a:t>무료</a:t>
            </a:r>
            <a:endParaRPr lang="en-US" altLang="ko-KR" dirty="0"/>
          </a:p>
          <a:p>
            <a:pPr lvl="2"/>
            <a:r>
              <a:rPr lang="en-US" altLang="ko-KR" dirty="0"/>
              <a:t>Doom3: 60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/>
              <a:t>Source: 35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/>
              <a:t>Unreal: 30~60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/>
              <a:t>Jupiter: 25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 err="1"/>
              <a:t>RenderWare</a:t>
            </a:r>
            <a:r>
              <a:rPr lang="en-US" altLang="ko-KR" dirty="0"/>
              <a:t>: 25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/>
              <a:t>Quake3 Arena: 25</a:t>
            </a:r>
            <a:r>
              <a:rPr lang="ko-KR" altLang="en-US" dirty="0"/>
              <a:t>억원</a:t>
            </a:r>
          </a:p>
          <a:p>
            <a:pPr lvl="2"/>
            <a:r>
              <a:rPr lang="en-US" altLang="ko-KR" dirty="0"/>
              <a:t>Cry: 8</a:t>
            </a:r>
            <a:r>
              <a:rPr lang="ko-KR" altLang="en-US" dirty="0"/>
              <a:t>억원</a:t>
            </a:r>
          </a:p>
          <a:p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572000" y="1428736"/>
            <a:ext cx="4114800" cy="485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26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itchFamily="2" charset="2"/>
              <a:buChar char="§"/>
              <a:defRPr sz="2200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i="0" kern="1200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i="0" kern="1200" baseline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∙"/>
              <a:defRPr sz="1600" i="0" kern="1200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개발 환경</a:t>
            </a:r>
          </a:p>
          <a:p>
            <a:pPr lvl="1"/>
            <a:r>
              <a:rPr kumimoji="0" lang="en-US" altLang="ko-KR" dirty="0"/>
              <a:t>PC </a:t>
            </a:r>
            <a:r>
              <a:rPr kumimoji="0" lang="ko-KR" altLang="en-US" dirty="0"/>
              <a:t>또는 </a:t>
            </a:r>
            <a:r>
              <a:rPr kumimoji="0" lang="en-US" altLang="ko-KR" dirty="0"/>
              <a:t>Mac</a:t>
            </a:r>
          </a:p>
          <a:p>
            <a:pPr lvl="3"/>
            <a:endParaRPr kumimoji="0" lang="en-US" altLang="ko-KR" dirty="0"/>
          </a:p>
          <a:p>
            <a:r>
              <a:rPr kumimoji="0" lang="ko-KR" altLang="en-US" dirty="0"/>
              <a:t>멀티플랫폼 지원</a:t>
            </a:r>
          </a:p>
          <a:p>
            <a:pPr lvl="1"/>
            <a:r>
              <a:rPr kumimoji="0" lang="ko-KR" altLang="en-US" dirty="0"/>
              <a:t>플래시 웹 플레이어</a:t>
            </a:r>
          </a:p>
          <a:p>
            <a:pPr lvl="1"/>
            <a:r>
              <a:rPr kumimoji="0" lang="en-US" altLang="ko-KR" dirty="0"/>
              <a:t>iOS(</a:t>
            </a:r>
            <a:r>
              <a:rPr kumimoji="0" lang="ko-KR" altLang="en-US" dirty="0"/>
              <a:t>아이폰</a:t>
            </a:r>
            <a:r>
              <a:rPr kumimoji="0" lang="en-US" altLang="ko-KR" dirty="0"/>
              <a:t>, </a:t>
            </a:r>
            <a:r>
              <a:rPr kumimoji="0" lang="ko-KR" altLang="en-US" dirty="0"/>
              <a:t>아이패드</a:t>
            </a:r>
            <a:r>
              <a:rPr kumimoji="0" lang="en-US" altLang="ko-KR" dirty="0"/>
              <a:t>)</a:t>
            </a:r>
          </a:p>
          <a:p>
            <a:pPr lvl="1"/>
            <a:r>
              <a:rPr kumimoji="0" lang="ko-KR" altLang="en-US" dirty="0"/>
              <a:t>안드로이드</a:t>
            </a:r>
          </a:p>
          <a:p>
            <a:pPr lvl="1"/>
            <a:r>
              <a:rPr kumimoji="0" lang="ko-KR" altLang="en-US" dirty="0"/>
              <a:t>닌텐도 </a:t>
            </a:r>
            <a:r>
              <a:rPr kumimoji="0" lang="en-US" altLang="ko-KR" dirty="0"/>
              <a:t>Wii</a:t>
            </a:r>
          </a:p>
          <a:p>
            <a:pPr lvl="1"/>
            <a:r>
              <a:rPr kumimoji="0" lang="ko-KR" altLang="en-US" dirty="0"/>
              <a:t>소니 플레이스테이션</a:t>
            </a:r>
          </a:p>
          <a:p>
            <a:pPr lvl="1"/>
            <a:r>
              <a:rPr kumimoji="0" lang="ko-KR" altLang="en-US" dirty="0"/>
              <a:t>마이크로소프트 </a:t>
            </a:r>
            <a:r>
              <a:rPr kumimoji="0" lang="en-US" altLang="ko-KR" dirty="0"/>
              <a:t>XBox360</a:t>
            </a:r>
          </a:p>
          <a:p>
            <a:pPr lvl="1"/>
            <a:r>
              <a:rPr kumimoji="0" lang="ko-KR" altLang="en-US" dirty="0"/>
              <a:t>맥 </a:t>
            </a:r>
            <a:r>
              <a:rPr kumimoji="0" lang="en-US" altLang="ko-KR" dirty="0"/>
              <a:t>OS X</a:t>
            </a:r>
          </a:p>
          <a:p>
            <a:pPr lvl="1"/>
            <a:r>
              <a:rPr kumimoji="0" lang="ko-KR" altLang="en-US" dirty="0"/>
              <a:t>윈도우</a:t>
            </a:r>
          </a:p>
          <a:p>
            <a:pPr lvl="1"/>
            <a:r>
              <a:rPr kumimoji="0" lang="ko-KR" altLang="en-US" dirty="0"/>
              <a:t>리눅스</a:t>
            </a:r>
          </a:p>
          <a:p>
            <a:pPr lvl="1"/>
            <a:r>
              <a:rPr kumimoji="0" lang="ko-KR" altLang="en-US" dirty="0"/>
              <a:t>웹 브라우저</a:t>
            </a:r>
          </a:p>
          <a:p>
            <a:endParaRPr kumimoji="0" lang="ko-KR" altLang="en-US" dirty="0"/>
          </a:p>
          <a:p>
            <a:endParaRPr kumimoji="0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7972"/>
            <a:ext cx="8601075" cy="3838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0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C#, </a:t>
            </a:r>
            <a:r>
              <a:rPr lang="ko-KR" altLang="en-US" dirty="0"/>
              <a:t>자바스크립트</a:t>
            </a:r>
            <a:endParaRPr lang="en-US" altLang="ko-KR" dirty="0"/>
          </a:p>
          <a:p>
            <a:pPr lvl="1"/>
            <a:r>
              <a:rPr lang="ko-KR" altLang="en-US" dirty="0"/>
              <a:t>스크립트 형태로 작성</a:t>
            </a:r>
            <a:endParaRPr lang="en-US" altLang="ko-KR" dirty="0"/>
          </a:p>
          <a:p>
            <a:pPr lvl="1"/>
            <a:r>
              <a:rPr lang="ko-KR" altLang="en-US" dirty="0"/>
              <a:t>대부분 기본적인 문법만 사용</a:t>
            </a:r>
            <a:endParaRPr lang="en-US" altLang="ko-KR" dirty="0"/>
          </a:p>
          <a:p>
            <a:pPr lvl="1"/>
            <a:r>
              <a:rPr lang="en-US" altLang="ko-KR" dirty="0"/>
              <a:t>2017 </a:t>
            </a:r>
            <a:r>
              <a:rPr lang="ko-KR" altLang="en-US" dirty="0"/>
              <a:t>버전부터는 </a:t>
            </a:r>
            <a:r>
              <a:rPr lang="en-US" altLang="ko-KR" dirty="0"/>
              <a:t>C# </a:t>
            </a:r>
            <a:r>
              <a:rPr lang="ko-KR" altLang="en-US" dirty="0"/>
              <a:t>스크립트 생성만을 지원</a:t>
            </a:r>
            <a:endParaRPr lang="en-US" altLang="ko-KR" dirty="0"/>
          </a:p>
          <a:p>
            <a:pPr lvl="2"/>
            <a:r>
              <a:rPr lang="ko-KR" altLang="en-US"/>
              <a:t>여전히 기존의 자바스크립트 코드는 동작함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 언어</a:t>
            </a:r>
            <a:endParaRPr lang="en-US" altLang="ko-KR" dirty="0"/>
          </a:p>
          <a:p>
            <a:pPr lvl="1"/>
            <a:r>
              <a:rPr lang="ko-KR" altLang="en-US" dirty="0"/>
              <a:t>소프트웨어의 동작을 대본</a:t>
            </a:r>
            <a:r>
              <a:rPr lang="en-US" altLang="ko-KR" dirty="0"/>
              <a:t>(Script)</a:t>
            </a:r>
            <a:r>
              <a:rPr lang="ko-KR" altLang="en-US" dirty="0"/>
              <a:t>처럼 순서대로 기술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유니티의</a:t>
            </a:r>
            <a:r>
              <a:rPr lang="ko-KR" altLang="en-US" dirty="0"/>
              <a:t> 개발 언어</a:t>
            </a:r>
          </a:p>
        </p:txBody>
      </p:sp>
    </p:spTree>
    <p:extLst>
      <p:ext uri="{BB962C8B-B14F-4D97-AF65-F5344CB8AC3E}">
        <p14:creationId xmlns:p14="http://schemas.microsoft.com/office/powerpoint/2010/main" val="75992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통합 개발 환경 제공</a:t>
            </a:r>
            <a:endParaRPr lang="en-US" altLang="ko-KR" dirty="0"/>
          </a:p>
          <a:p>
            <a:pPr lvl="1"/>
            <a:r>
              <a:rPr lang="ko-KR" altLang="en-US" dirty="0"/>
              <a:t>게임의 개발과 실행 환경을 통합</a:t>
            </a:r>
            <a:endParaRPr lang="en-US" altLang="ko-KR" dirty="0"/>
          </a:p>
          <a:p>
            <a:pPr lvl="2"/>
            <a:r>
              <a:rPr lang="ko-KR" altLang="en-US" dirty="0"/>
              <a:t>개발 도중 언제라도 게임을 실행시켜 테스트 가능</a:t>
            </a:r>
            <a:endParaRPr lang="en-US" altLang="ko-KR" dirty="0"/>
          </a:p>
          <a:p>
            <a:pPr lvl="2"/>
            <a:r>
              <a:rPr lang="ko-KR" altLang="en-US" dirty="0"/>
              <a:t>테스트 도중에 각종 변수의 상태 모니터링 가능</a:t>
            </a:r>
            <a:endParaRPr lang="en-US" altLang="ko-KR" dirty="0"/>
          </a:p>
          <a:p>
            <a:pPr lvl="2"/>
            <a:r>
              <a:rPr lang="ko-KR" altLang="en-US" dirty="0"/>
              <a:t>변수의 값을 직접 바꿔 가며 게임의 상태를 관찰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2D </a:t>
            </a:r>
            <a:r>
              <a:rPr lang="ko-KR" altLang="en-US" dirty="0"/>
              <a:t>및 </a:t>
            </a:r>
            <a:r>
              <a:rPr lang="en-US" altLang="ko-KR" dirty="0"/>
              <a:t>3D </a:t>
            </a:r>
            <a:r>
              <a:rPr lang="ko-KR" altLang="en-US" dirty="0"/>
              <a:t>모델링 툴 지원</a:t>
            </a:r>
            <a:endParaRPr lang="en-US" altLang="ko-KR" dirty="0"/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2D </a:t>
            </a:r>
            <a:r>
              <a:rPr lang="ko-KR" altLang="en-US" dirty="0"/>
              <a:t>및 </a:t>
            </a:r>
            <a:r>
              <a:rPr lang="en-US" altLang="ko-KR" dirty="0"/>
              <a:t>3D </a:t>
            </a:r>
            <a:r>
              <a:rPr lang="ko-KR" altLang="en-US" dirty="0"/>
              <a:t>파일을 </a:t>
            </a:r>
            <a:r>
              <a:rPr lang="ko-KR" altLang="en-US" dirty="0" err="1"/>
              <a:t>변환없이</a:t>
            </a:r>
            <a:r>
              <a:rPr lang="ko-KR" altLang="en-US" dirty="0"/>
              <a:t> 사용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유니티의</a:t>
            </a:r>
            <a:r>
              <a:rPr lang="ko-KR" altLang="en-US" dirty="0"/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397251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유니티가 지원하는 </a:t>
            </a:r>
            <a:r>
              <a:rPr lang="en-US" altLang="ko-KR" dirty="0"/>
              <a:t>3D </a:t>
            </a:r>
            <a:r>
              <a:rPr lang="ko-KR" altLang="en-US" dirty="0"/>
              <a:t>모델링 포맷</a:t>
            </a:r>
          </a:p>
        </p:txBody>
      </p:sp>
      <p:pic>
        <p:nvPicPr>
          <p:cNvPr id="4" name="Picture 2" descr="http://korea.unity3d.com/_data/neko/board/unitygame_temp_1330778653/3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4663" r="1952" b="18611"/>
          <a:stretch/>
        </p:blipFill>
        <p:spPr bwMode="auto">
          <a:xfrm>
            <a:off x="1187624" y="1279303"/>
            <a:ext cx="6768752" cy="515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6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gamefocus.co.kr/wys2/file_attach/2018/08/30/1535612832_16282.jpg">
            <a:extLst>
              <a:ext uri="{FF2B5EF4-FFF2-40B4-BE49-F238E27FC236}">
                <a16:creationId xmlns:a16="http://schemas.microsoft.com/office/drawing/2014/main" id="{4AA533FD-F4A7-419F-82B9-C2006CAB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0" y="4113028"/>
            <a:ext cx="3640354" cy="204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F9B711-1425-4049-822F-094022FF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 개발된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C119C-2F0D-477E-BA1B-73135C1D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전세계 모바일게임의 </a:t>
            </a:r>
            <a:r>
              <a:rPr lang="en-US" altLang="ko-KR" dirty="0"/>
              <a:t>50%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ko-KR" altLang="en-US" dirty="0"/>
              <a:t>구글플레이 최고 수익 </a:t>
            </a:r>
            <a:r>
              <a:rPr lang="en-US" altLang="ko-KR" dirty="0"/>
              <a:t>Top 50 </a:t>
            </a:r>
            <a:r>
              <a:rPr lang="ko-KR" altLang="en-US" dirty="0"/>
              <a:t>중 </a:t>
            </a:r>
            <a:r>
              <a:rPr lang="en-US" altLang="ko-KR" dirty="0"/>
              <a:t>56%</a:t>
            </a:r>
          </a:p>
          <a:p>
            <a:pPr lvl="2"/>
            <a:r>
              <a:rPr lang="en-US" altLang="ko-KR" dirty="0"/>
              <a:t>2017.11 </a:t>
            </a:r>
            <a:r>
              <a:rPr lang="ko-KR" altLang="en-US" dirty="0"/>
              <a:t>기준</a:t>
            </a:r>
            <a:endParaRPr lang="en-US" altLang="ko-KR" dirty="0"/>
          </a:p>
          <a:p>
            <a:pPr lvl="1"/>
            <a:r>
              <a:rPr lang="en-US" altLang="ko-KR" dirty="0"/>
              <a:t>Top 100 </a:t>
            </a:r>
            <a:r>
              <a:rPr lang="ko-KR" altLang="en-US" dirty="0"/>
              <a:t>중 </a:t>
            </a:r>
            <a:r>
              <a:rPr lang="en-US" altLang="ko-KR" dirty="0"/>
              <a:t>63%</a:t>
            </a:r>
            <a:endParaRPr lang="ko-KR" altLang="en-US" dirty="0"/>
          </a:p>
        </p:txBody>
      </p:sp>
      <p:pic>
        <p:nvPicPr>
          <p:cNvPr id="1028" name="Picture 4" descr="http://gamefocus.co.kr/wys2/file_attach/2018/08/30/1535612776_91487.jpg">
            <a:extLst>
              <a:ext uri="{FF2B5EF4-FFF2-40B4-BE49-F238E27FC236}">
                <a16:creationId xmlns:a16="http://schemas.microsoft.com/office/drawing/2014/main" id="{4200D13A-80B0-4E71-B52B-04392707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59" y="4187199"/>
            <a:ext cx="3887713" cy="2189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gamefocus.co.kr/wys2/file_attach/2018/08/30/1535612800_82149.jpg">
            <a:extLst>
              <a:ext uri="{FF2B5EF4-FFF2-40B4-BE49-F238E27FC236}">
                <a16:creationId xmlns:a16="http://schemas.microsoft.com/office/drawing/2014/main" id="{F55A76C6-D8CD-4C0E-B01C-B67514F3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631600"/>
            <a:ext cx="2570619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gamefocus.co.kr/wys2/file_attach/2018/08/30/1535612843_74910.jpg">
            <a:extLst>
              <a:ext uri="{FF2B5EF4-FFF2-40B4-BE49-F238E27FC236}">
                <a16:creationId xmlns:a16="http://schemas.microsoft.com/office/drawing/2014/main" id="{48D52854-9FDF-4FCA-849A-4407AB9E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52" y="4996034"/>
            <a:ext cx="3061292" cy="1720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gamefocus.co.kr/wys2/file_attach/2018/08/30/1535612975_96041.jpg">
            <a:extLst>
              <a:ext uri="{FF2B5EF4-FFF2-40B4-BE49-F238E27FC236}">
                <a16:creationId xmlns:a16="http://schemas.microsoft.com/office/drawing/2014/main" id="{5CB3CAE3-97FB-41AC-82AF-354E373A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36446"/>
            <a:ext cx="4583410" cy="1416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59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5A7AA-EA5E-4312-8187-834CAAED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유니티로 개발된 </a:t>
            </a:r>
            <a:r>
              <a:rPr lang="en-US" altLang="ko-KR" dirty="0"/>
              <a:t>VR/AR </a:t>
            </a:r>
            <a:r>
              <a:rPr lang="ko-KR" altLang="en-US" dirty="0"/>
              <a:t>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2A8A-2C2F-4236-B60C-D5314B8B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://gamefocus.co.kr/wys2/file_attach/2018/08/30/1535613081_77532.jpg">
            <a:extLst>
              <a:ext uri="{FF2B5EF4-FFF2-40B4-BE49-F238E27FC236}">
                <a16:creationId xmlns:a16="http://schemas.microsoft.com/office/drawing/2014/main" id="{26F2B96D-A51E-4927-87D1-9C75597D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608512" cy="2688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amefocus.co.kr/wys2/file_attach/2018/08/30/1535613150_79662.jpg">
            <a:extLst>
              <a:ext uri="{FF2B5EF4-FFF2-40B4-BE49-F238E27FC236}">
                <a16:creationId xmlns:a16="http://schemas.microsoft.com/office/drawing/2014/main" id="{6F9EF6E1-6515-4F7E-B787-FCB27AA8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88" y="3755113"/>
            <a:ext cx="6286500" cy="261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77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게임의 목적에 적합한 방식으로 구현하는 데 중요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플랫폼별</a:t>
            </a:r>
            <a:r>
              <a:rPr lang="ko-KR" altLang="en-US" dirty="0"/>
              <a:t> 게임 분류</a:t>
            </a:r>
            <a:endParaRPr lang="en-US" altLang="ko-KR" dirty="0"/>
          </a:p>
          <a:p>
            <a:pPr lvl="1"/>
            <a:r>
              <a:rPr lang="ko-KR" altLang="en-US" dirty="0"/>
              <a:t>게임 내용과 상관없이 구현되는 시스템에 따른 형태 분류</a:t>
            </a:r>
            <a:endParaRPr lang="en-US" altLang="ko-KR" dirty="0"/>
          </a:p>
          <a:p>
            <a:r>
              <a:rPr lang="ko-KR" altLang="en-US" dirty="0"/>
              <a:t>장르별 게임 분류</a:t>
            </a:r>
            <a:endParaRPr lang="en-US" altLang="ko-KR" dirty="0"/>
          </a:p>
          <a:p>
            <a:pPr lvl="1"/>
            <a:r>
              <a:rPr lang="ko-KR" altLang="en-US" dirty="0"/>
              <a:t>플랫폼에 상관없이 게임 진행 형태나 내용에 따른 분류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912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http://answers.unity3d.com/index.html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http://forum.unity3d.com/</a:t>
            </a:r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http://cafe.naver.com/unityhub/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6601"/>
          <a:stretch/>
        </p:blipFill>
        <p:spPr>
          <a:xfrm>
            <a:off x="3347864" y="2881800"/>
            <a:ext cx="5655772" cy="3555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2881800"/>
            <a:ext cx="5655772" cy="3555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r="638" b="27910"/>
          <a:stretch/>
        </p:blipFill>
        <p:spPr>
          <a:xfrm>
            <a:off x="3347864" y="2881801"/>
            <a:ext cx="5655772" cy="3555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엔진 설치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60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유니티</a:t>
            </a:r>
            <a:r>
              <a:rPr lang="ko-KR" altLang="en-US" dirty="0"/>
              <a:t> 코리아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http://korea.unity3d.com/</a:t>
            </a:r>
            <a:r>
              <a:rPr lang="en-US" altLang="ko-KR" dirty="0"/>
              <a:t>)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다운로드 페이지</a:t>
            </a:r>
            <a:endParaRPr lang="en-US" altLang="ko-KR" dirty="0"/>
          </a:p>
          <a:p>
            <a:pPr lvl="1"/>
            <a:r>
              <a:rPr lang="ko-KR" altLang="en-US" dirty="0"/>
              <a:t>최신 버전</a:t>
            </a:r>
            <a:r>
              <a:rPr lang="en-US" altLang="ko-KR" dirty="0"/>
              <a:t>(64</a:t>
            </a:r>
            <a:r>
              <a:rPr lang="ko-KR" altLang="en-US" dirty="0"/>
              <a:t>비트만 지원</a:t>
            </a:r>
            <a:r>
              <a:rPr lang="en-US" altLang="ko-KR" dirty="0"/>
              <a:t>): 2019.2.1f1</a:t>
            </a:r>
          </a:p>
          <a:p>
            <a:pPr lvl="2"/>
            <a:r>
              <a:rPr lang="en-US" altLang="ko-KR" dirty="0">
                <a:hlinkClick r:id="rId3"/>
              </a:rPr>
              <a:t>https://store.unity.com/download?ref=personal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비트용</a:t>
            </a:r>
            <a:r>
              <a:rPr lang="ko-KR" altLang="en-US" dirty="0"/>
              <a:t> 마지막 버전</a:t>
            </a:r>
            <a:r>
              <a:rPr lang="en-US" altLang="ko-KR" dirty="0"/>
              <a:t>: 5.6.6f2</a:t>
            </a:r>
          </a:p>
          <a:p>
            <a:pPr lvl="2"/>
            <a:r>
              <a:rPr lang="en-US" altLang="ko-KR" dirty="0">
                <a:hlinkClick r:id="rId4"/>
              </a:rPr>
              <a:t>https://unity3d.com/kr/get-unity/download/archive?_ga=2.45807277.827751579.1504616318-2128119272.1504616318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설치 시 주의사항</a:t>
            </a:r>
            <a:endParaRPr lang="en-US" altLang="ko-KR" dirty="0"/>
          </a:p>
          <a:p>
            <a:pPr lvl="1"/>
            <a:r>
              <a:rPr lang="ko-KR" altLang="en-US" dirty="0"/>
              <a:t>설치 경로 내에 </a:t>
            </a:r>
            <a:r>
              <a:rPr lang="ko-KR" altLang="en-US" b="1" dirty="0">
                <a:solidFill>
                  <a:srgbClr val="C00000"/>
                </a:solidFill>
              </a:rPr>
              <a:t>한글 불가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2"/>
            <a:r>
              <a:rPr lang="ko-KR" altLang="en-US" dirty="0" err="1"/>
              <a:t>계정명</a:t>
            </a:r>
            <a:r>
              <a:rPr lang="ko-KR" altLang="en-US" dirty="0"/>
              <a:t> 등이 한글일 경우 </a:t>
            </a:r>
            <a:r>
              <a:rPr lang="en-US" altLang="ko-KR" dirty="0"/>
              <a:t>‘</a:t>
            </a:r>
            <a:r>
              <a:rPr lang="ko-KR" altLang="en-US" dirty="0"/>
              <a:t>내 문서</a:t>
            </a:r>
            <a:r>
              <a:rPr lang="en-US" altLang="ko-KR" dirty="0"/>
              <a:t>’ </a:t>
            </a:r>
            <a:r>
              <a:rPr lang="ko-KR" altLang="en-US" dirty="0"/>
              <a:t>안에 포함되는 경로가 한글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준비</a:t>
            </a:r>
          </a:p>
        </p:txBody>
      </p:sp>
    </p:spTree>
    <p:extLst>
      <p:ext uri="{BB962C8B-B14F-4D97-AF65-F5344CB8AC3E}">
        <p14:creationId xmlns:p14="http://schemas.microsoft.com/office/powerpoint/2010/main" val="3685708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이용 방식 선택</a:t>
            </a:r>
            <a:r>
              <a:rPr lang="en-US" altLang="ko-KR" dirty="0"/>
              <a:t>: </a:t>
            </a:r>
            <a:r>
              <a:rPr lang="ko-KR" altLang="en-US" dirty="0"/>
              <a:t>개인용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28736"/>
            <a:ext cx="8496944" cy="489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927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프로페셔널 에디션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전년도 매출 </a:t>
            </a:r>
            <a:r>
              <a:rPr lang="en-US" altLang="ko-KR" dirty="0"/>
              <a:t>10</a:t>
            </a:r>
            <a:r>
              <a:rPr lang="ko-KR" altLang="en-US" dirty="0"/>
              <a:t>만달러 이상의 기업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899592" y="2060848"/>
          <a:ext cx="7416824" cy="417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107743607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3517305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82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시작 화면 사용자 지정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시작 시 나타나는 유니티 로고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53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빌드 크기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iOS</a:t>
                      </a:r>
                      <a:r>
                        <a:rPr lang="ko-KR" altLang="en-US" sz="1600" dirty="0"/>
                        <a:t>나 </a:t>
                      </a:r>
                      <a:r>
                        <a:rPr lang="en-US" altLang="ko-KR" sz="1600" dirty="0"/>
                        <a:t>Android</a:t>
                      </a:r>
                      <a:r>
                        <a:rPr lang="ko-KR" altLang="en-US" sz="1600" baseline="0" dirty="0"/>
                        <a:t>로 빌드할 때 사용하지 않는 기능을 포함하지 않게 해서 용량 최적화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다크</a:t>
                      </a:r>
                      <a:r>
                        <a:rPr lang="ko-KR" altLang="en-US" sz="1600" dirty="0"/>
                        <a:t> 스킨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유니티 에디터의 스킨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7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전체 화면 후처리 효과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블러와</a:t>
                      </a:r>
                      <a:r>
                        <a:rPr lang="ko-KR" altLang="en-US" sz="1600" dirty="0"/>
                        <a:t> 같은 효과를 화면 전체에 걸쳐 표현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72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Occlusion Culling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카메라에 가까운 물체에 가려져 보이지 않는 물체들을 그리지 않음으로써 렌더링 성능 향상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37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NavMesh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효율적인 경로 탐색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07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LOD </a:t>
                      </a:r>
                      <a:r>
                        <a:rPr lang="ko-KR" altLang="en-US" sz="1600" dirty="0"/>
                        <a:t>지원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카메라와 물체 사이의 거리에 따라 표현하는 디테일의 정도를 조절하여 렌더링 성능 향상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82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프로파일러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게임을 최적화하기 위해 </a:t>
                      </a:r>
                      <a:r>
                        <a:rPr lang="en-US" altLang="ko-KR" sz="1600" dirty="0"/>
                        <a:t>CPU, RAM, </a:t>
                      </a:r>
                      <a:r>
                        <a:rPr lang="ko-KR" altLang="en-US" sz="1600" dirty="0"/>
                        <a:t>렌더링 처리에 걸리는 부하를 그래프로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7028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0E218E62-E9E9-47EC-9D61-2440FB6C04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5087873"/>
                  </p:ext>
                </p:extLst>
              </p:nvPr>
            </p:nvGraphicFramePr>
            <p:xfrm>
              <a:off x="2195736" y="5109247"/>
              <a:ext cx="672075" cy="504056"/>
            </p:xfrm>
            <a:graphic>
              <a:graphicData uri="http://schemas.microsoft.com/office/powerpoint/2016/slidezoom">
                <pslz:sldZm>
                  <pslz:sldZmObj sldId="331" cId="900102059">
                    <pslz:zmPr id="{CED21CCB-F450-4586-B46D-F6C85098E1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075" cy="504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슬라이드 확대/축소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218E62-E9E9-47EC-9D61-2440FB6C04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5736" y="5109247"/>
                <a:ext cx="672075" cy="504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131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라이선스 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28736"/>
            <a:ext cx="8496944" cy="489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99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E1C1-699A-481B-A83B-8EA7CE97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#0 : </a:t>
            </a:r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계정 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7F37CE-55CA-4841-84AA-4BAE07C3D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홈페이지 로그인 후 마이페이지 캡쳐 후 제출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스마트캠퍼스에 업로드</a:t>
            </a:r>
            <a:endParaRPr lang="en-US" altLang="ko-KR" dirty="0"/>
          </a:p>
          <a:p>
            <a:pPr lvl="1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_0.jpg </a:t>
            </a:r>
            <a:r>
              <a:rPr lang="ko-KR" altLang="en-US" dirty="0"/>
              <a:t>또는 학번</a:t>
            </a:r>
            <a:r>
              <a:rPr lang="en-US" altLang="ko-KR" dirty="0"/>
              <a:t>_0.png</a:t>
            </a:r>
          </a:p>
          <a:p>
            <a:endParaRPr lang="en-US" altLang="ko-KR" dirty="0"/>
          </a:p>
          <a:p>
            <a:r>
              <a:rPr lang="ko-KR" altLang="en-US" dirty="0"/>
              <a:t>제출기한 </a:t>
            </a:r>
            <a:r>
              <a:rPr lang="en-US" altLang="ko-KR" dirty="0"/>
              <a:t>: 2019/09/08, 23:59</a:t>
            </a:r>
          </a:p>
          <a:p>
            <a:pPr lvl="1"/>
            <a:r>
              <a:rPr lang="ko-KR" altLang="en-US" dirty="0"/>
              <a:t>연장 제출 불가</a:t>
            </a:r>
          </a:p>
        </p:txBody>
      </p:sp>
    </p:spTree>
    <p:extLst>
      <p:ext uri="{BB962C8B-B14F-4D97-AF65-F5344CB8AC3E}">
        <p14:creationId xmlns:p14="http://schemas.microsoft.com/office/powerpoint/2010/main" val="3028191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E243E-31FE-49B5-9BDA-B4764181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 화면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41836-44FE-4F3B-BAF8-06C59BB70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홈페이지 로그인 후 우측 상단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페이지 캡쳐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4443DE-1C65-464B-BA7F-903A189D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08" y="1268760"/>
            <a:ext cx="3431664" cy="5129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355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LOD(Level of Detail)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플랫폼별</a:t>
            </a:r>
            <a:r>
              <a:rPr lang="ko-KR" altLang="en-US" dirty="0"/>
              <a:t> 게임 분류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온라인 게임 </a:t>
            </a:r>
            <a:r>
              <a:rPr lang="en-US" altLang="ko-KR" dirty="0"/>
              <a:t>(PC)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MMORPG</a:t>
            </a:r>
          </a:p>
          <a:p>
            <a:pPr lvl="2"/>
            <a:r>
              <a:rPr lang="en-US" altLang="ko-KR" b="1" dirty="0"/>
              <a:t>M</a:t>
            </a:r>
            <a:r>
              <a:rPr lang="en-US" altLang="ko-KR" dirty="0"/>
              <a:t>assively </a:t>
            </a:r>
            <a:r>
              <a:rPr lang="en-US" altLang="ko-KR" b="1" dirty="0"/>
              <a:t>M</a:t>
            </a:r>
            <a:r>
              <a:rPr lang="en-US" altLang="ko-KR" dirty="0"/>
              <a:t>ulti-player </a:t>
            </a:r>
            <a:r>
              <a:rPr lang="en-US" altLang="ko-KR" b="1" dirty="0"/>
              <a:t>O</a:t>
            </a:r>
            <a:r>
              <a:rPr lang="en-US" altLang="ko-KR" dirty="0"/>
              <a:t>nline </a:t>
            </a:r>
            <a:r>
              <a:rPr lang="en-US" altLang="ko-KR" b="1" dirty="0"/>
              <a:t>R</a:t>
            </a:r>
            <a:r>
              <a:rPr lang="en-US" altLang="ko-KR" dirty="0"/>
              <a:t>ole </a:t>
            </a:r>
            <a:r>
              <a:rPr lang="en-US" altLang="ko-KR" b="1" dirty="0"/>
              <a:t>P</a:t>
            </a:r>
            <a:r>
              <a:rPr lang="en-US" altLang="ko-KR" dirty="0"/>
              <a:t>laying </a:t>
            </a:r>
            <a:r>
              <a:rPr lang="en-US" altLang="ko-KR" b="1" dirty="0"/>
              <a:t>G</a:t>
            </a:r>
            <a:r>
              <a:rPr lang="en-US" altLang="ko-KR" dirty="0"/>
              <a:t>ame</a:t>
            </a:r>
          </a:p>
          <a:p>
            <a:pPr lvl="2"/>
            <a:r>
              <a:rPr lang="en-US" altLang="ko-KR" dirty="0"/>
              <a:t>WOW, Lineage, AION, Diablo, …</a:t>
            </a:r>
          </a:p>
          <a:p>
            <a:endParaRPr lang="en-US" altLang="ko-KR" dirty="0"/>
          </a:p>
          <a:p>
            <a:r>
              <a:rPr lang="ko-KR" altLang="en-US" dirty="0"/>
              <a:t>아케이드 게임</a:t>
            </a:r>
            <a:endParaRPr lang="en-US" altLang="ko-KR" dirty="0"/>
          </a:p>
          <a:p>
            <a:pPr lvl="1"/>
            <a:r>
              <a:rPr lang="ko-KR" altLang="en-US" dirty="0"/>
              <a:t>오락실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PC </a:t>
            </a:r>
            <a:r>
              <a:rPr lang="ko-KR" altLang="en-US" dirty="0"/>
              <a:t>게임</a:t>
            </a:r>
            <a:endParaRPr lang="en-US" altLang="ko-KR" dirty="0"/>
          </a:p>
          <a:p>
            <a:pPr lvl="1"/>
            <a:r>
              <a:rPr lang="en-US" altLang="ko-KR" dirty="0"/>
              <a:t>Stand-alone </a:t>
            </a:r>
            <a:r>
              <a:rPr lang="ko-KR" altLang="en-US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3888543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Level of Detail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3D </a:t>
            </a:r>
            <a:r>
              <a:rPr lang="ko-KR" altLang="en-US" dirty="0"/>
              <a:t>모델의 복잡도를 적응적으로 조절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모델이 화면상에 차지하는 면적이 작다면</a:t>
            </a:r>
            <a:r>
              <a:rPr lang="en-US" altLang="ko-KR" dirty="0"/>
              <a:t>,</a:t>
            </a:r>
          </a:p>
          <a:p>
            <a:pPr lvl="2">
              <a:defRPr/>
            </a:pPr>
            <a:r>
              <a:rPr lang="ko-KR" altLang="en-US" dirty="0"/>
              <a:t>복잡한 모델을 사용하는 것은 비효율적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메모리 용량 및 렌더링 성능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/>
              <a:t>간략화된</a:t>
            </a:r>
            <a:r>
              <a:rPr lang="ko-KR" altLang="en-US" dirty="0"/>
              <a:t> 모델로 대체하여 성능을 향상</a:t>
            </a:r>
          </a:p>
        </p:txBody>
      </p:sp>
      <p:pic>
        <p:nvPicPr>
          <p:cNvPr id="6" name="그림 5" descr="h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924" y="3491420"/>
            <a:ext cx="4111466" cy="2313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h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9006" y="3491420"/>
            <a:ext cx="4111466" cy="2313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간략화 예제 </a:t>
            </a:r>
            <a:r>
              <a:rPr lang="en-US" altLang="ko-KR" dirty="0"/>
              <a:t>#1: Crater Lake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362056"/>
            <a:ext cx="3476968" cy="47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6366" y="1362056"/>
            <a:ext cx="3477600" cy="478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 bwMode="auto">
          <a:xfrm>
            <a:off x="1447117" y="6151563"/>
            <a:ext cx="15856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400" b="1" dirty="0">
                <a:latin typeface="+mn-ea"/>
                <a:ea typeface="+mn-ea"/>
              </a:rPr>
              <a:t>[199,114 </a:t>
            </a:r>
            <a:r>
              <a:rPr lang="ko-KR" altLang="en-US" sz="1400" b="1" dirty="0">
                <a:latin typeface="+mn-ea"/>
                <a:ea typeface="+mn-ea"/>
              </a:rPr>
              <a:t>삼각형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286760" y="6151563"/>
            <a:ext cx="12266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400" b="1" dirty="0">
                <a:latin typeface="+mn-ea"/>
                <a:ea typeface="+mn-ea"/>
              </a:rPr>
              <a:t>[999 </a:t>
            </a:r>
            <a:r>
              <a:rPr lang="ko-KR" altLang="en-US" sz="1400" b="1" dirty="0">
                <a:latin typeface="+mn-ea"/>
                <a:ea typeface="+mn-ea"/>
              </a:rPr>
              <a:t>삼각형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134905" y="2575446"/>
            <a:ext cx="928694" cy="2357454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0.5%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44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0" fill="hold"/>
                                        <p:tgtEl>
                                          <p:spTgt spid="440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0" fill="hold"/>
                                        <p:tgtEl>
                                          <p:spTgt spid="44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0" fill="hold"/>
                                        <p:tgtEl>
                                          <p:spTgt spid="440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0" fill="hold"/>
                                        <p:tgtEl>
                                          <p:spTgt spid="440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0" fill="hold"/>
                                        <p:tgtEl>
                                          <p:spTgt spid="44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간략화 예제 </a:t>
            </a:r>
            <a:r>
              <a:rPr lang="en-US" altLang="ko-KR" dirty="0"/>
              <a:t>#2: Stanford Bunny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4862" y="2708245"/>
            <a:ext cx="2920162" cy="264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5670" y="2708245"/>
            <a:ext cx="2920162" cy="264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74" y="2708001"/>
            <a:ext cx="2919619" cy="264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268786" y="1357298"/>
            <a:ext cx="8660932" cy="1214446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dirty="0"/>
              <a:t>           100%                                1.4%                             0.14%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823733" y="5365750"/>
            <a:ext cx="14814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400" b="1" dirty="0">
                <a:latin typeface="+mn-ea"/>
                <a:ea typeface="+mn-ea"/>
              </a:rPr>
              <a:t>[69,451 </a:t>
            </a:r>
            <a:r>
              <a:rPr lang="ko-KR" altLang="en-US" sz="1400" b="1" dirty="0">
                <a:latin typeface="+mn-ea"/>
                <a:ea typeface="+mn-ea"/>
              </a:rPr>
              <a:t>삼각형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3874619" y="5365750"/>
            <a:ext cx="1377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400" b="1" dirty="0">
                <a:latin typeface="+mn-ea"/>
                <a:ea typeface="+mn-ea"/>
              </a:rPr>
              <a:t>[1,000 </a:t>
            </a:r>
            <a:r>
              <a:rPr lang="ko-KR" altLang="en-US" sz="1400" b="1" dirty="0">
                <a:latin typeface="+mn-ea"/>
                <a:ea typeface="+mn-ea"/>
              </a:rPr>
              <a:t>삼각형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959860" y="5365750"/>
            <a:ext cx="12266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400" b="1" dirty="0">
                <a:latin typeface="+mn-ea"/>
                <a:ea typeface="+mn-ea"/>
              </a:rPr>
              <a:t>[100 </a:t>
            </a:r>
            <a:r>
              <a:rPr lang="ko-KR" altLang="en-US" sz="1400" b="1" dirty="0">
                <a:latin typeface="+mn-ea"/>
                <a:ea typeface="+mn-ea"/>
              </a:rPr>
              <a:t>삼각형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9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50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50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5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50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50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5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50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50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5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LOD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기본 원리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몇 단계의 </a:t>
            </a:r>
            <a:r>
              <a:rPr lang="ko-KR" altLang="en-US" dirty="0" err="1"/>
              <a:t>간략화된</a:t>
            </a:r>
            <a:r>
              <a:rPr lang="en-US" altLang="ko-KR" dirty="0"/>
              <a:t> </a:t>
            </a:r>
            <a:r>
              <a:rPr lang="ko-KR" altLang="en-US" dirty="0"/>
              <a:t>모델을 미리 준비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정해진 기준에 따라 단계를 조절하며 모델을 교체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화면상의 차지하는 면적 등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문제</a:t>
            </a:r>
            <a:r>
              <a:rPr lang="en-US" altLang="ko-KR" dirty="0"/>
              <a:t>: popping effect</a:t>
            </a:r>
            <a:endParaRPr lang="ko-KR" altLang="en-US" dirty="0"/>
          </a:p>
        </p:txBody>
      </p:sp>
      <p:pic>
        <p:nvPicPr>
          <p:cNvPr id="6" name="Picture 5" descr="H:\tompa\cs248\glod1big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0825" y="3140968"/>
            <a:ext cx="1666800" cy="234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H:\tompa\cs248\glod2big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9717" y="3140968"/>
            <a:ext cx="1666800" cy="234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H:\tompa\cs248\glod0bi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3140968"/>
            <a:ext cx="1665906" cy="2347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 descr="H:\tompa\cs248\glod1small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2500" y="3140968"/>
            <a:ext cx="1666800" cy="234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6" descr="H:\tompa\cs248\glod2small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01392" y="3140968"/>
            <a:ext cx="1666800" cy="234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6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14480" y="1785926"/>
            <a:ext cx="5643602" cy="3691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Popping Effect</a:t>
            </a:r>
            <a:endParaRPr lang="ko-KR" altLang="en-US" dirty="0"/>
          </a:p>
        </p:txBody>
      </p:sp>
      <p:pic>
        <p:nvPicPr>
          <p:cNvPr id="18" name="Picture 2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421063"/>
            <a:ext cx="5857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3233738"/>
            <a:ext cx="1122362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2974975"/>
            <a:ext cx="18764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2544763"/>
            <a:ext cx="3117850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855788"/>
            <a:ext cx="5265737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F89F8545-C6CD-40EE-B9D5-5EAE57366C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1308069"/>
                  </p:ext>
                </p:extLst>
              </p:nvPr>
            </p:nvGraphicFramePr>
            <p:xfrm>
              <a:off x="7156450" y="5085184"/>
              <a:ext cx="1894112" cy="1420584"/>
            </p:xfrm>
            <a:graphic>
              <a:graphicData uri="http://schemas.microsoft.com/office/powerpoint/2016/slidezoom">
                <pslz:sldZm>
                  <pslz:sldZmObj sldId="327" cId="3996131868">
                    <pslz:zmPr id="{1404E6F5-2679-478D-A26B-9D7D0451540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94112" cy="14205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슬라이드 확대/축소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89F8545-C6CD-40EE-B9D5-5EAE57366C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6450" y="5085184"/>
                <a:ext cx="1894112" cy="14205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7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608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000" end="1667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268760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MMORPG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WoW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 (World of Warcraft), Blizzard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5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아케이드</a:t>
            </a:r>
          </a:p>
        </p:txBody>
      </p:sp>
      <p:pic>
        <p:nvPicPr>
          <p:cNvPr id="9" name="metal_slu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000" end="139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268760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Metal Slug, NAZKA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아케이드</a:t>
            </a:r>
          </a:p>
        </p:txBody>
      </p:sp>
      <p:pic>
        <p:nvPicPr>
          <p:cNvPr id="6" name="bubble_bob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142" y="1272226"/>
            <a:ext cx="660171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299660" y="6210310"/>
            <a:ext cx="254468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Bubble</a:t>
            </a:r>
            <a:r>
              <a:rPr lang="ko-KR" altLang="en-US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Trebuchet MS" panose="020B0603020202020204" pitchFamily="34" charset="0"/>
                <a:ea typeface="맑은 고딕" panose="020B0503020000020004" pitchFamily="50" charset="-127"/>
              </a:rPr>
              <a:t>Bobble, Taito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4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플랫폼별</a:t>
            </a:r>
            <a:r>
              <a:rPr lang="ko-KR" altLang="en-US" dirty="0"/>
              <a:t> 게임 분류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비디오 게임 </a:t>
            </a:r>
            <a:r>
              <a:rPr lang="en-US" altLang="ko-KR" dirty="0"/>
              <a:t>(</a:t>
            </a:r>
            <a:r>
              <a:rPr lang="ko-KR" altLang="en-US" dirty="0"/>
              <a:t>콘솔 게임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Xbox, </a:t>
            </a:r>
            <a:r>
              <a:rPr lang="en-US" altLang="ko-KR" dirty="0" err="1"/>
              <a:t>Playstation</a:t>
            </a:r>
            <a:r>
              <a:rPr lang="en-US" altLang="ko-KR" dirty="0"/>
              <a:t>, Wii</a:t>
            </a:r>
          </a:p>
          <a:p>
            <a:endParaRPr lang="en-US" altLang="ko-KR" dirty="0"/>
          </a:p>
          <a:p>
            <a:r>
              <a:rPr lang="ko-KR" altLang="en-US" dirty="0"/>
              <a:t>모바일 게임</a:t>
            </a:r>
            <a:endParaRPr lang="en-US" altLang="ko-KR" dirty="0"/>
          </a:p>
          <a:p>
            <a:pPr lvl="1"/>
            <a:r>
              <a:rPr lang="ko-KR" altLang="en-US" dirty="0"/>
              <a:t>스마트폰 게임</a:t>
            </a:r>
            <a:endParaRPr lang="en-US" altLang="ko-KR" dirty="0"/>
          </a:p>
          <a:p>
            <a:pPr lvl="2"/>
            <a:r>
              <a:rPr lang="en-US" altLang="ko-KR" dirty="0"/>
              <a:t>iPhone, Android</a:t>
            </a:r>
          </a:p>
          <a:p>
            <a:pPr lvl="2"/>
            <a:r>
              <a:rPr lang="en-US" altLang="ko-KR" dirty="0"/>
              <a:t>PC</a:t>
            </a:r>
            <a:r>
              <a:rPr lang="ko-KR" altLang="en-US" dirty="0"/>
              <a:t>에 비해 상대적으로 낮은 성능과 화질</a:t>
            </a:r>
          </a:p>
        </p:txBody>
      </p:sp>
    </p:spTree>
    <p:extLst>
      <p:ext uri="{BB962C8B-B14F-4D97-AF65-F5344CB8AC3E}">
        <p14:creationId xmlns:p14="http://schemas.microsoft.com/office/powerpoint/2010/main" val="109531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path path="circle">
            <a:fillToRect r="100000" b="100000"/>
          </a:path>
          <a:tileRect l="-100000" t="-100000"/>
        </a:gradFill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ctr">
          <a:defRPr sz="1200" dirty="0" err="1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82742</TotalTime>
  <Words>1244</Words>
  <Application>Microsoft Office PowerPoint</Application>
  <PresentationFormat>화면 슬라이드 쇼(4:3)</PresentationFormat>
  <Paragraphs>375</Paragraphs>
  <Slides>54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Arial</vt:lpstr>
      <vt:lpstr>굴림</vt:lpstr>
      <vt:lpstr>Trebuchet MS</vt:lpstr>
      <vt:lpstr>Wingdings</vt:lpstr>
      <vt:lpstr>Tahoma</vt:lpstr>
      <vt:lpstr>Verdana</vt:lpstr>
      <vt:lpstr>Office 테마</vt:lpstr>
      <vt:lpstr>게임의 분류 및 게임엔진 소개</vt:lpstr>
      <vt:lpstr>목차</vt:lpstr>
      <vt:lpstr>게임의 분류</vt:lpstr>
      <vt:lpstr>게임의 분류</vt:lpstr>
      <vt:lpstr>플랫폼별 게임 분류 (1/2)</vt:lpstr>
      <vt:lpstr>MMORPG</vt:lpstr>
      <vt:lpstr>아케이드</vt:lpstr>
      <vt:lpstr>아케이드</vt:lpstr>
      <vt:lpstr>플랫폼별 게임 분류 (2/2)</vt:lpstr>
      <vt:lpstr>비디오 게임</vt:lpstr>
      <vt:lpstr>비디오 게임</vt:lpstr>
      <vt:lpstr>비디오 게임</vt:lpstr>
      <vt:lpstr>모바일 게임</vt:lpstr>
      <vt:lpstr>장르별 게임 분류 (1/2)</vt:lpstr>
      <vt:lpstr>슈팅 게임, 아케이드</vt:lpstr>
      <vt:lpstr>액션 게임, 아케이드</vt:lpstr>
      <vt:lpstr>장르별 게임 분류 (2/2)</vt:lpstr>
      <vt:lpstr>실시간 전략 시뮬레이션 게임</vt:lpstr>
      <vt:lpstr>시뮬레이션 게임, Racing</vt:lpstr>
      <vt:lpstr>보드 게임</vt:lpstr>
      <vt:lpstr>게임 개발 기술 개요</vt:lpstr>
      <vt:lpstr>게임에 필요한 컴퓨터 기술 (1/2) (그래픽 디자인, 게임 기획 및 시나리오 분야는 제외)</vt:lpstr>
      <vt:lpstr>게임에 필요한 컴퓨터 기술 (2/2)</vt:lpstr>
      <vt:lpstr>DirectX vs. OpenGL</vt:lpstr>
      <vt:lpstr>유니티3D와 게임 개발</vt:lpstr>
      <vt:lpstr>3D 게임 개발</vt:lpstr>
      <vt:lpstr>3D 게임 개발 입문자의 좌절</vt:lpstr>
      <vt:lpstr>자동차 엔진 vs. 게임 엔진</vt:lpstr>
      <vt:lpstr>게임 엔진</vt:lpstr>
      <vt:lpstr>영화 vs. 게임</vt:lpstr>
      <vt:lpstr>Unreal Engine</vt:lpstr>
      <vt:lpstr>Cry Engine</vt:lpstr>
      <vt:lpstr>Unity3D (이하 ‘유니티’)</vt:lpstr>
      <vt:lpstr>유니티의 특징</vt:lpstr>
      <vt:lpstr>유니티의 개발 언어</vt:lpstr>
      <vt:lpstr>유니티의 개발 환경</vt:lpstr>
      <vt:lpstr>유니티가 지원하는 3D 모델링 포맷</vt:lpstr>
      <vt:lpstr>유니티로 개발된 게임</vt:lpstr>
      <vt:lpstr>유니티로 개발된 VR/AR 게임</vt:lpstr>
      <vt:lpstr>유니티 커뮤니티</vt:lpstr>
      <vt:lpstr>유니티 엔진 설치</vt:lpstr>
      <vt:lpstr>설치 준비</vt:lpstr>
      <vt:lpstr>이용 방식 선택: 개인용(무료)</vt:lpstr>
      <vt:lpstr>프로페셔널 에디션</vt:lpstr>
      <vt:lpstr>라이선스 선택</vt:lpstr>
      <vt:lpstr>과제 #0 : 유니티 계정 등록</vt:lpstr>
      <vt:lpstr>제출 화면 예제</vt:lpstr>
      <vt:lpstr>PowerPoint 프레젠테이션</vt:lpstr>
      <vt:lpstr>참고 자료</vt:lpstr>
      <vt:lpstr>Level of Detail</vt:lpstr>
      <vt:lpstr>간략화 예제 #1: Crater Lake</vt:lpstr>
      <vt:lpstr>간략화 예제 #2: Stanford Bunny</vt:lpstr>
      <vt:lpstr>LOD 기초</vt:lpstr>
      <vt:lpstr>Popping Effect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user</cp:lastModifiedBy>
  <cp:revision>2913</cp:revision>
  <cp:lastPrinted>2015-07-22T04:24:45Z</cp:lastPrinted>
  <dcterms:created xsi:type="dcterms:W3CDTF">2009-01-13T03:03:42Z</dcterms:created>
  <dcterms:modified xsi:type="dcterms:W3CDTF">2019-09-04T10:10:27Z</dcterms:modified>
</cp:coreProperties>
</file>